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1" r:id="rId2"/>
    <p:sldId id="256" r:id="rId3"/>
    <p:sldId id="258" r:id="rId4"/>
    <p:sldId id="259" r:id="rId5"/>
    <p:sldId id="260" r:id="rId6"/>
    <p:sldId id="284" r:id="rId7"/>
    <p:sldId id="281" r:id="rId8"/>
    <p:sldId id="282" r:id="rId9"/>
    <p:sldId id="257" r:id="rId10"/>
    <p:sldId id="287" r:id="rId11"/>
    <p:sldId id="280" r:id="rId12"/>
    <p:sldId id="285" r:id="rId13"/>
    <p:sldId id="262" r:id="rId14"/>
    <p:sldId id="263" r:id="rId15"/>
    <p:sldId id="275" r:id="rId16"/>
    <p:sldId id="268" r:id="rId17"/>
    <p:sldId id="264" r:id="rId18"/>
    <p:sldId id="269" r:id="rId19"/>
    <p:sldId id="276" r:id="rId20"/>
    <p:sldId id="265" r:id="rId21"/>
    <p:sldId id="270" r:id="rId22"/>
    <p:sldId id="267" r:id="rId23"/>
    <p:sldId id="271" r:id="rId24"/>
    <p:sldId id="277" r:id="rId25"/>
    <p:sldId id="278" r:id="rId26"/>
    <p:sldId id="279" r:id="rId27"/>
    <p:sldId id="266" r:id="rId28"/>
    <p:sldId id="273" r:id="rId29"/>
    <p:sldId id="272" r:id="rId30"/>
    <p:sldId id="286" r:id="rId31"/>
    <p:sldId id="274" r:id="rId32"/>
  </p:sldIdLst>
  <p:sldSz cx="12192000" cy="6858000"/>
  <p:notesSz cx="6858000" cy="9144000"/>
  <p:defaultTextStyle>
    <a:defPPr>
      <a:defRPr lang="es-A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495"/>
    <p:restoredTop sz="94823"/>
  </p:normalViewPr>
  <p:slideViewPr>
    <p:cSldViewPr snapToGrid="0">
      <p:cViewPr varScale="1">
        <p:scale>
          <a:sx n="121" d="100"/>
          <a:sy n="121" d="100"/>
        </p:scale>
        <p:origin x="67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A142820-7B06-4234-8F99-19056BE7124E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284909D9-623C-4877-970E-32D62263FD23}">
      <dgm:prSet/>
      <dgm:spPr/>
      <dgm:t>
        <a:bodyPr/>
        <a:lstStyle/>
        <a:p>
          <a:r>
            <a:rPr lang="es-AR" dirty="0"/>
            <a:t>1. Competencia para identificar, formular y resolver problemas de ingeniería</a:t>
          </a:r>
          <a:endParaRPr lang="en-US" dirty="0"/>
        </a:p>
      </dgm:t>
    </dgm:pt>
    <dgm:pt modelId="{E5210175-A68D-40E6-8C8A-D6799B49CC63}" type="parTrans" cxnId="{5018B03B-8599-4B49-8DEC-CD685E7A0940}">
      <dgm:prSet/>
      <dgm:spPr/>
      <dgm:t>
        <a:bodyPr/>
        <a:lstStyle/>
        <a:p>
          <a:endParaRPr lang="en-US"/>
        </a:p>
      </dgm:t>
    </dgm:pt>
    <dgm:pt modelId="{BBAFF80F-2337-45FB-BC82-DE389A574495}" type="sibTrans" cxnId="{5018B03B-8599-4B49-8DEC-CD685E7A0940}">
      <dgm:prSet/>
      <dgm:spPr/>
      <dgm:t>
        <a:bodyPr/>
        <a:lstStyle/>
        <a:p>
          <a:endParaRPr lang="en-US"/>
        </a:p>
      </dgm:t>
    </dgm:pt>
    <dgm:pt modelId="{8ABE9A69-790E-4C74-B49A-C2E159C67BD6}">
      <dgm:prSet/>
      <dgm:spPr/>
      <dgm:t>
        <a:bodyPr/>
        <a:lstStyle/>
        <a:p>
          <a:r>
            <a:rPr lang="es-AR"/>
            <a:t>2. Competencia para desempeñarse de manera efectiva en equipos de trabajo</a:t>
          </a:r>
          <a:endParaRPr lang="en-US"/>
        </a:p>
      </dgm:t>
    </dgm:pt>
    <dgm:pt modelId="{A8A59D0C-D839-44A9-8F7B-60A842DB5847}" type="parTrans" cxnId="{833D9950-7D78-466A-A817-6FF69B5E36D3}">
      <dgm:prSet/>
      <dgm:spPr/>
      <dgm:t>
        <a:bodyPr/>
        <a:lstStyle/>
        <a:p>
          <a:endParaRPr lang="en-US"/>
        </a:p>
      </dgm:t>
    </dgm:pt>
    <dgm:pt modelId="{18E86122-583C-4AB0-B4BB-C42D7FBE0CE4}" type="sibTrans" cxnId="{833D9950-7D78-466A-A817-6FF69B5E36D3}">
      <dgm:prSet/>
      <dgm:spPr/>
      <dgm:t>
        <a:bodyPr/>
        <a:lstStyle/>
        <a:p>
          <a:endParaRPr lang="en-US"/>
        </a:p>
      </dgm:t>
    </dgm:pt>
    <dgm:pt modelId="{489CBFDD-28F9-42BB-BDCB-ED9AD6391C23}">
      <dgm:prSet/>
      <dgm:spPr/>
      <dgm:t>
        <a:bodyPr/>
        <a:lstStyle/>
        <a:p>
          <a:r>
            <a:rPr lang="es-AR"/>
            <a:t>3. Competencia para comunicarse con efectividad</a:t>
          </a:r>
          <a:endParaRPr lang="en-US"/>
        </a:p>
      </dgm:t>
    </dgm:pt>
    <dgm:pt modelId="{0A551EA4-461A-4BB1-8B14-1D0914ECDAD3}" type="parTrans" cxnId="{289F63A5-5131-45FA-A2B5-305789F677AF}">
      <dgm:prSet/>
      <dgm:spPr/>
      <dgm:t>
        <a:bodyPr/>
        <a:lstStyle/>
        <a:p>
          <a:endParaRPr lang="en-US"/>
        </a:p>
      </dgm:t>
    </dgm:pt>
    <dgm:pt modelId="{AF7AB1F3-58FE-4AA2-B05D-7312F49232EB}" type="sibTrans" cxnId="{289F63A5-5131-45FA-A2B5-305789F677AF}">
      <dgm:prSet/>
      <dgm:spPr/>
      <dgm:t>
        <a:bodyPr/>
        <a:lstStyle/>
        <a:p>
          <a:endParaRPr lang="en-US"/>
        </a:p>
      </dgm:t>
    </dgm:pt>
    <dgm:pt modelId="{F97E2897-51D1-C24A-9CAD-2A6DF4186FB4}" type="pres">
      <dgm:prSet presAssocID="{EA142820-7B06-4234-8F99-19056BE7124E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1A452B53-9CB1-3741-9D62-508A84F5B7A3}" type="pres">
      <dgm:prSet presAssocID="{284909D9-623C-4877-970E-32D62263FD23}" presName="hierRoot1" presStyleCnt="0">
        <dgm:presLayoutVars>
          <dgm:hierBranch val="init"/>
        </dgm:presLayoutVars>
      </dgm:prSet>
      <dgm:spPr/>
    </dgm:pt>
    <dgm:pt modelId="{0F41CE73-F031-A546-92A6-9F81CE900E83}" type="pres">
      <dgm:prSet presAssocID="{284909D9-623C-4877-970E-32D62263FD23}" presName="rootComposite1" presStyleCnt="0"/>
      <dgm:spPr/>
    </dgm:pt>
    <dgm:pt modelId="{D533BAC3-6E67-854E-B94C-FAFD87CA04D2}" type="pres">
      <dgm:prSet presAssocID="{284909D9-623C-4877-970E-32D62263FD23}" presName="rootText1" presStyleLbl="node0" presStyleIdx="0" presStyleCnt="3">
        <dgm:presLayoutVars>
          <dgm:chPref val="3"/>
        </dgm:presLayoutVars>
      </dgm:prSet>
      <dgm:spPr/>
    </dgm:pt>
    <dgm:pt modelId="{7DA378A4-9944-634B-961A-0CFA638FD433}" type="pres">
      <dgm:prSet presAssocID="{284909D9-623C-4877-970E-32D62263FD23}" presName="rootConnector1" presStyleLbl="node1" presStyleIdx="0" presStyleCnt="0"/>
      <dgm:spPr/>
    </dgm:pt>
    <dgm:pt modelId="{B38EFFAC-8388-3540-9E1B-A6F9D71C251C}" type="pres">
      <dgm:prSet presAssocID="{284909D9-623C-4877-970E-32D62263FD23}" presName="hierChild2" presStyleCnt="0"/>
      <dgm:spPr/>
    </dgm:pt>
    <dgm:pt modelId="{1909B539-50B3-A74E-9E37-30EB6BA3BCC6}" type="pres">
      <dgm:prSet presAssocID="{284909D9-623C-4877-970E-32D62263FD23}" presName="hierChild3" presStyleCnt="0"/>
      <dgm:spPr/>
    </dgm:pt>
    <dgm:pt modelId="{13F58243-99AC-1A49-A6C1-ABA16FBA612E}" type="pres">
      <dgm:prSet presAssocID="{8ABE9A69-790E-4C74-B49A-C2E159C67BD6}" presName="hierRoot1" presStyleCnt="0">
        <dgm:presLayoutVars>
          <dgm:hierBranch val="init"/>
        </dgm:presLayoutVars>
      </dgm:prSet>
      <dgm:spPr/>
    </dgm:pt>
    <dgm:pt modelId="{1B9866C6-2197-A84E-B0A4-8C7AB3F4E812}" type="pres">
      <dgm:prSet presAssocID="{8ABE9A69-790E-4C74-B49A-C2E159C67BD6}" presName="rootComposite1" presStyleCnt="0"/>
      <dgm:spPr/>
    </dgm:pt>
    <dgm:pt modelId="{FC1FC497-C268-5144-BE7C-93C5A3F41EC7}" type="pres">
      <dgm:prSet presAssocID="{8ABE9A69-790E-4C74-B49A-C2E159C67BD6}" presName="rootText1" presStyleLbl="node0" presStyleIdx="1" presStyleCnt="3">
        <dgm:presLayoutVars>
          <dgm:chPref val="3"/>
        </dgm:presLayoutVars>
      </dgm:prSet>
      <dgm:spPr/>
    </dgm:pt>
    <dgm:pt modelId="{7B614E7C-7A7B-AB4B-A38F-5D12C2E5EBC6}" type="pres">
      <dgm:prSet presAssocID="{8ABE9A69-790E-4C74-B49A-C2E159C67BD6}" presName="rootConnector1" presStyleLbl="node1" presStyleIdx="0" presStyleCnt="0"/>
      <dgm:spPr/>
    </dgm:pt>
    <dgm:pt modelId="{AEDD997D-C861-3840-8360-1334CCFBD394}" type="pres">
      <dgm:prSet presAssocID="{8ABE9A69-790E-4C74-B49A-C2E159C67BD6}" presName="hierChild2" presStyleCnt="0"/>
      <dgm:spPr/>
    </dgm:pt>
    <dgm:pt modelId="{50CD04FC-68A0-0E41-927B-0111BAFF3312}" type="pres">
      <dgm:prSet presAssocID="{8ABE9A69-790E-4C74-B49A-C2E159C67BD6}" presName="hierChild3" presStyleCnt="0"/>
      <dgm:spPr/>
    </dgm:pt>
    <dgm:pt modelId="{EEC6BD7F-7385-E144-A595-BBFC1FBE11A3}" type="pres">
      <dgm:prSet presAssocID="{489CBFDD-28F9-42BB-BDCB-ED9AD6391C23}" presName="hierRoot1" presStyleCnt="0">
        <dgm:presLayoutVars>
          <dgm:hierBranch val="init"/>
        </dgm:presLayoutVars>
      </dgm:prSet>
      <dgm:spPr/>
    </dgm:pt>
    <dgm:pt modelId="{522178CE-861D-9E46-A596-C9223705F1AF}" type="pres">
      <dgm:prSet presAssocID="{489CBFDD-28F9-42BB-BDCB-ED9AD6391C23}" presName="rootComposite1" presStyleCnt="0"/>
      <dgm:spPr/>
    </dgm:pt>
    <dgm:pt modelId="{7CB31EC1-48F3-FE49-8406-DB94A2D90FEE}" type="pres">
      <dgm:prSet presAssocID="{489CBFDD-28F9-42BB-BDCB-ED9AD6391C23}" presName="rootText1" presStyleLbl="node0" presStyleIdx="2" presStyleCnt="3">
        <dgm:presLayoutVars>
          <dgm:chPref val="3"/>
        </dgm:presLayoutVars>
      </dgm:prSet>
      <dgm:spPr/>
    </dgm:pt>
    <dgm:pt modelId="{D3DDD8F1-2A51-5B45-B885-709AB3831D01}" type="pres">
      <dgm:prSet presAssocID="{489CBFDD-28F9-42BB-BDCB-ED9AD6391C23}" presName="rootConnector1" presStyleLbl="node1" presStyleIdx="0" presStyleCnt="0"/>
      <dgm:spPr/>
    </dgm:pt>
    <dgm:pt modelId="{C7DFE9C6-E647-5247-8878-FEB3C781E3B1}" type="pres">
      <dgm:prSet presAssocID="{489CBFDD-28F9-42BB-BDCB-ED9AD6391C23}" presName="hierChild2" presStyleCnt="0"/>
      <dgm:spPr/>
    </dgm:pt>
    <dgm:pt modelId="{32FCD8B2-21CD-2F4A-AF34-4C9534EBD07B}" type="pres">
      <dgm:prSet presAssocID="{489CBFDD-28F9-42BB-BDCB-ED9AD6391C23}" presName="hierChild3" presStyleCnt="0"/>
      <dgm:spPr/>
    </dgm:pt>
  </dgm:ptLst>
  <dgm:cxnLst>
    <dgm:cxn modelId="{07CAA812-2851-5A4D-AAD0-93BF63DC31E8}" type="presOf" srcId="{8ABE9A69-790E-4C74-B49A-C2E159C67BD6}" destId="{7B614E7C-7A7B-AB4B-A38F-5D12C2E5EBC6}" srcOrd="1" destOrd="0" presId="urn:microsoft.com/office/officeart/2009/3/layout/HorizontalOrganizationChart"/>
    <dgm:cxn modelId="{EF8A1F23-9134-FE47-98AA-F8DE984AB747}" type="presOf" srcId="{489CBFDD-28F9-42BB-BDCB-ED9AD6391C23}" destId="{7CB31EC1-48F3-FE49-8406-DB94A2D90FEE}" srcOrd="0" destOrd="0" presId="urn:microsoft.com/office/officeart/2009/3/layout/HorizontalOrganizationChart"/>
    <dgm:cxn modelId="{5018B03B-8599-4B49-8DEC-CD685E7A0940}" srcId="{EA142820-7B06-4234-8F99-19056BE7124E}" destId="{284909D9-623C-4877-970E-32D62263FD23}" srcOrd="0" destOrd="0" parTransId="{E5210175-A68D-40E6-8C8A-D6799B49CC63}" sibTransId="{BBAFF80F-2337-45FB-BC82-DE389A574495}"/>
    <dgm:cxn modelId="{833D9950-7D78-466A-A817-6FF69B5E36D3}" srcId="{EA142820-7B06-4234-8F99-19056BE7124E}" destId="{8ABE9A69-790E-4C74-B49A-C2E159C67BD6}" srcOrd="1" destOrd="0" parTransId="{A8A59D0C-D839-44A9-8F7B-60A842DB5847}" sibTransId="{18E86122-583C-4AB0-B4BB-C42D7FBE0CE4}"/>
    <dgm:cxn modelId="{373AF354-263D-FA4F-9B48-355DF9F48DD8}" type="presOf" srcId="{EA142820-7B06-4234-8F99-19056BE7124E}" destId="{F97E2897-51D1-C24A-9CAD-2A6DF4186FB4}" srcOrd="0" destOrd="0" presId="urn:microsoft.com/office/officeart/2009/3/layout/HorizontalOrganizationChart"/>
    <dgm:cxn modelId="{1ABDE557-D8E7-0840-95C1-C2B87C2224B7}" type="presOf" srcId="{489CBFDD-28F9-42BB-BDCB-ED9AD6391C23}" destId="{D3DDD8F1-2A51-5B45-B885-709AB3831D01}" srcOrd="1" destOrd="0" presId="urn:microsoft.com/office/officeart/2009/3/layout/HorizontalOrganizationChart"/>
    <dgm:cxn modelId="{AFD0A665-4353-BD46-BB5C-DD526EB669EE}" type="presOf" srcId="{284909D9-623C-4877-970E-32D62263FD23}" destId="{D533BAC3-6E67-854E-B94C-FAFD87CA04D2}" srcOrd="0" destOrd="0" presId="urn:microsoft.com/office/officeart/2009/3/layout/HorizontalOrganizationChart"/>
    <dgm:cxn modelId="{783A3D8B-CC86-3947-BD30-50A276CC2C69}" type="presOf" srcId="{284909D9-623C-4877-970E-32D62263FD23}" destId="{7DA378A4-9944-634B-961A-0CFA638FD433}" srcOrd="1" destOrd="0" presId="urn:microsoft.com/office/officeart/2009/3/layout/HorizontalOrganizationChart"/>
    <dgm:cxn modelId="{289F63A5-5131-45FA-A2B5-305789F677AF}" srcId="{EA142820-7B06-4234-8F99-19056BE7124E}" destId="{489CBFDD-28F9-42BB-BDCB-ED9AD6391C23}" srcOrd="2" destOrd="0" parTransId="{0A551EA4-461A-4BB1-8B14-1D0914ECDAD3}" sibTransId="{AF7AB1F3-58FE-4AA2-B05D-7312F49232EB}"/>
    <dgm:cxn modelId="{1B54E2F6-06A0-0147-B401-1C64DB4631A3}" type="presOf" srcId="{8ABE9A69-790E-4C74-B49A-C2E159C67BD6}" destId="{FC1FC497-C268-5144-BE7C-93C5A3F41EC7}" srcOrd="0" destOrd="0" presId="urn:microsoft.com/office/officeart/2009/3/layout/HorizontalOrganizationChart"/>
    <dgm:cxn modelId="{3143899F-F2BD-D24C-8BB1-90D29BDF4D35}" type="presParOf" srcId="{F97E2897-51D1-C24A-9CAD-2A6DF4186FB4}" destId="{1A452B53-9CB1-3741-9D62-508A84F5B7A3}" srcOrd="0" destOrd="0" presId="urn:microsoft.com/office/officeart/2009/3/layout/HorizontalOrganizationChart"/>
    <dgm:cxn modelId="{0D2085EF-A4AF-BC42-815C-0D2778ABE264}" type="presParOf" srcId="{1A452B53-9CB1-3741-9D62-508A84F5B7A3}" destId="{0F41CE73-F031-A546-92A6-9F81CE900E83}" srcOrd="0" destOrd="0" presId="urn:microsoft.com/office/officeart/2009/3/layout/HorizontalOrganizationChart"/>
    <dgm:cxn modelId="{FF436FBC-1202-C74C-9401-076139081D31}" type="presParOf" srcId="{0F41CE73-F031-A546-92A6-9F81CE900E83}" destId="{D533BAC3-6E67-854E-B94C-FAFD87CA04D2}" srcOrd="0" destOrd="0" presId="urn:microsoft.com/office/officeart/2009/3/layout/HorizontalOrganizationChart"/>
    <dgm:cxn modelId="{EB694574-BCCD-7740-84DA-3BED8A113581}" type="presParOf" srcId="{0F41CE73-F031-A546-92A6-9F81CE900E83}" destId="{7DA378A4-9944-634B-961A-0CFA638FD433}" srcOrd="1" destOrd="0" presId="urn:microsoft.com/office/officeart/2009/3/layout/HorizontalOrganizationChart"/>
    <dgm:cxn modelId="{B054A7EB-EF3D-D141-B709-3A583EA088F5}" type="presParOf" srcId="{1A452B53-9CB1-3741-9D62-508A84F5B7A3}" destId="{B38EFFAC-8388-3540-9E1B-A6F9D71C251C}" srcOrd="1" destOrd="0" presId="urn:microsoft.com/office/officeart/2009/3/layout/HorizontalOrganizationChart"/>
    <dgm:cxn modelId="{74FF6C83-03BE-794C-A3DF-B0A764BE7011}" type="presParOf" srcId="{1A452B53-9CB1-3741-9D62-508A84F5B7A3}" destId="{1909B539-50B3-A74E-9E37-30EB6BA3BCC6}" srcOrd="2" destOrd="0" presId="urn:microsoft.com/office/officeart/2009/3/layout/HorizontalOrganizationChart"/>
    <dgm:cxn modelId="{EA82DF21-2753-9445-871D-C40EA121DCF9}" type="presParOf" srcId="{F97E2897-51D1-C24A-9CAD-2A6DF4186FB4}" destId="{13F58243-99AC-1A49-A6C1-ABA16FBA612E}" srcOrd="1" destOrd="0" presId="urn:microsoft.com/office/officeart/2009/3/layout/HorizontalOrganizationChart"/>
    <dgm:cxn modelId="{972D0354-D143-054C-89C9-A2DA10DB7383}" type="presParOf" srcId="{13F58243-99AC-1A49-A6C1-ABA16FBA612E}" destId="{1B9866C6-2197-A84E-B0A4-8C7AB3F4E812}" srcOrd="0" destOrd="0" presId="urn:microsoft.com/office/officeart/2009/3/layout/HorizontalOrganizationChart"/>
    <dgm:cxn modelId="{940A81D5-3E82-0842-ADB2-BB782BEC46C6}" type="presParOf" srcId="{1B9866C6-2197-A84E-B0A4-8C7AB3F4E812}" destId="{FC1FC497-C268-5144-BE7C-93C5A3F41EC7}" srcOrd="0" destOrd="0" presId="urn:microsoft.com/office/officeart/2009/3/layout/HorizontalOrganizationChart"/>
    <dgm:cxn modelId="{AF8872D5-B136-3F4B-9FE5-AFD186878608}" type="presParOf" srcId="{1B9866C6-2197-A84E-B0A4-8C7AB3F4E812}" destId="{7B614E7C-7A7B-AB4B-A38F-5D12C2E5EBC6}" srcOrd="1" destOrd="0" presId="urn:microsoft.com/office/officeart/2009/3/layout/HorizontalOrganizationChart"/>
    <dgm:cxn modelId="{531102E7-860D-7E47-9221-1E934D6C22B5}" type="presParOf" srcId="{13F58243-99AC-1A49-A6C1-ABA16FBA612E}" destId="{AEDD997D-C861-3840-8360-1334CCFBD394}" srcOrd="1" destOrd="0" presId="urn:microsoft.com/office/officeart/2009/3/layout/HorizontalOrganizationChart"/>
    <dgm:cxn modelId="{4D3443B7-277E-7147-8FC5-7D1DEE4FA2C9}" type="presParOf" srcId="{13F58243-99AC-1A49-A6C1-ABA16FBA612E}" destId="{50CD04FC-68A0-0E41-927B-0111BAFF3312}" srcOrd="2" destOrd="0" presId="urn:microsoft.com/office/officeart/2009/3/layout/HorizontalOrganizationChart"/>
    <dgm:cxn modelId="{F9EF97F2-4B7D-D84A-B8DA-D27F52158DEF}" type="presParOf" srcId="{F97E2897-51D1-C24A-9CAD-2A6DF4186FB4}" destId="{EEC6BD7F-7385-E144-A595-BBFC1FBE11A3}" srcOrd="2" destOrd="0" presId="urn:microsoft.com/office/officeart/2009/3/layout/HorizontalOrganizationChart"/>
    <dgm:cxn modelId="{1FC03813-6187-C147-984D-75C0E094956A}" type="presParOf" srcId="{EEC6BD7F-7385-E144-A595-BBFC1FBE11A3}" destId="{522178CE-861D-9E46-A596-C9223705F1AF}" srcOrd="0" destOrd="0" presId="urn:microsoft.com/office/officeart/2009/3/layout/HorizontalOrganizationChart"/>
    <dgm:cxn modelId="{F012A411-FA3D-034F-803A-12E208BEEDBB}" type="presParOf" srcId="{522178CE-861D-9E46-A596-C9223705F1AF}" destId="{7CB31EC1-48F3-FE49-8406-DB94A2D90FEE}" srcOrd="0" destOrd="0" presId="urn:microsoft.com/office/officeart/2009/3/layout/HorizontalOrganizationChart"/>
    <dgm:cxn modelId="{91BE45F1-4F11-F841-A524-FEBF98B113A4}" type="presParOf" srcId="{522178CE-861D-9E46-A596-C9223705F1AF}" destId="{D3DDD8F1-2A51-5B45-B885-709AB3831D01}" srcOrd="1" destOrd="0" presId="urn:microsoft.com/office/officeart/2009/3/layout/HorizontalOrganizationChart"/>
    <dgm:cxn modelId="{2635751C-3389-AF46-9E5E-37E9C92012BD}" type="presParOf" srcId="{EEC6BD7F-7385-E144-A595-BBFC1FBE11A3}" destId="{C7DFE9C6-E647-5247-8878-FEB3C781E3B1}" srcOrd="1" destOrd="0" presId="urn:microsoft.com/office/officeart/2009/3/layout/HorizontalOrganizationChart"/>
    <dgm:cxn modelId="{C753F2BA-E4D9-D04D-B46F-6D65E8B56BB4}" type="presParOf" srcId="{EEC6BD7F-7385-E144-A595-BBFC1FBE11A3}" destId="{32FCD8B2-21CD-2F4A-AF34-4C9534EBD07B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33BAC3-6E67-854E-B94C-FAFD87CA04D2}">
      <dsp:nvSpPr>
        <dsp:cNvPr id="0" name=""/>
        <dsp:cNvSpPr/>
      </dsp:nvSpPr>
      <dsp:spPr>
        <a:xfrm>
          <a:off x="379" y="980627"/>
          <a:ext cx="3110740" cy="94877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1800" kern="1200" dirty="0"/>
            <a:t>1. Competencia para identificar, formular y resolver problemas de ingeniería</a:t>
          </a:r>
          <a:endParaRPr lang="en-US" sz="1800" kern="1200" dirty="0"/>
        </a:p>
      </dsp:txBody>
      <dsp:txXfrm>
        <a:off x="379" y="980627"/>
        <a:ext cx="3110740" cy="948775"/>
      </dsp:txXfrm>
    </dsp:sp>
    <dsp:sp modelId="{FC1FC497-C268-5144-BE7C-93C5A3F41EC7}">
      <dsp:nvSpPr>
        <dsp:cNvPr id="0" name=""/>
        <dsp:cNvSpPr/>
      </dsp:nvSpPr>
      <dsp:spPr>
        <a:xfrm>
          <a:off x="379" y="2318246"/>
          <a:ext cx="3110740" cy="94877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1800" kern="1200"/>
            <a:t>2. Competencia para desempeñarse de manera efectiva en equipos de trabajo</a:t>
          </a:r>
          <a:endParaRPr lang="en-US" sz="1800" kern="1200"/>
        </a:p>
      </dsp:txBody>
      <dsp:txXfrm>
        <a:off x="379" y="2318246"/>
        <a:ext cx="3110740" cy="948775"/>
      </dsp:txXfrm>
    </dsp:sp>
    <dsp:sp modelId="{7CB31EC1-48F3-FE49-8406-DB94A2D90FEE}">
      <dsp:nvSpPr>
        <dsp:cNvPr id="0" name=""/>
        <dsp:cNvSpPr/>
      </dsp:nvSpPr>
      <dsp:spPr>
        <a:xfrm>
          <a:off x="379" y="3655864"/>
          <a:ext cx="3110740" cy="94877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1800" kern="1200"/>
            <a:t>3. Competencia para comunicarse con efectividad</a:t>
          </a:r>
          <a:endParaRPr lang="en-US" sz="1800" kern="1200"/>
        </a:p>
      </dsp:txBody>
      <dsp:txXfrm>
        <a:off x="379" y="3655864"/>
        <a:ext cx="3110740" cy="94877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B9579D-E9B8-6088-40A3-36E4195726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MX"/>
              <a:t>Haz clic para modificar el estilo de título del patrón</a:t>
            </a:r>
            <a:endParaRPr lang="es-AR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55CF0DA-F25A-9BE0-B1A0-257BBACEC6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MX"/>
              <a:t>Haz clic para editar el estilo de subtítulo del patrón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12D7160-2EDC-570B-0E99-13FE8996C2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751EA4-1A74-7345-BE00-EC05C06EFCE2}" type="datetimeFigureOut">
              <a:rPr lang="es-AR" smtClean="0"/>
              <a:t>23/9/24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C28C6AA-FD9F-2C15-D82F-8DEE7B42E3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FBBD68C-835F-1E19-A7D9-3A945EC46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77956-F4F7-3743-9DCB-6BBBED3276C2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357509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38EBDF9-2343-3FB0-4A36-25137C8E8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AR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1655234E-3A64-CD5C-0E3E-63ED020E66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B5EBAAA-B4AF-B89C-5999-50DB131478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751EA4-1A74-7345-BE00-EC05C06EFCE2}" type="datetimeFigureOut">
              <a:rPr lang="es-AR" smtClean="0"/>
              <a:t>23/9/24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95DCB46-6602-22D8-EFDD-16B557DEA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0554B21-6E4F-8AD9-A8A9-6B1DD80796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77956-F4F7-3743-9DCB-6BBBED3276C2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7127795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FE965B1A-B12F-C401-2A08-2067C2FC80F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MX"/>
              <a:t>Haz clic para modificar el estilo de título del patrón</a:t>
            </a:r>
            <a:endParaRPr lang="es-AR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136F479D-0A18-986A-EF67-464B1F55A5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472B9B6-FE09-9715-7257-5923B888B3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751EA4-1A74-7345-BE00-EC05C06EFCE2}" type="datetimeFigureOut">
              <a:rPr lang="es-AR" smtClean="0"/>
              <a:t>23/9/24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D65A4DA-02A5-CF4A-3DC3-ACD3C3102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624217E-F52C-8C96-BF2D-0E467F906D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77956-F4F7-3743-9DCB-6BBBED3276C2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6808947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AA9C9B-FA76-CE22-D464-FBE31E392C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9EC47C0-C9BA-9A69-F2A2-7F482751C3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7FE5640-3E9C-5E7F-4197-21A686278F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751EA4-1A74-7345-BE00-EC05C06EFCE2}" type="datetimeFigureOut">
              <a:rPr lang="es-AR" smtClean="0"/>
              <a:t>23/9/24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CE35200-B9EF-657B-91C6-50249EEC2F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591DAA8-C20A-7100-3717-78A02C8CFA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77956-F4F7-3743-9DCB-6BBBED3276C2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5521510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338FF1-E789-FBA8-34F9-4A52C0DEE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MX"/>
              <a:t>Haz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7272B5D-792D-9602-5CC9-89CADC16AB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649C0C4-1F63-BCB1-FECA-8C23EFC1D7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751EA4-1A74-7345-BE00-EC05C06EFCE2}" type="datetimeFigureOut">
              <a:rPr lang="es-AR" smtClean="0"/>
              <a:t>23/9/24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F05B8AF-BEAA-EDD5-DF46-18B403E15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8928C79-0BAA-04A1-F41F-622664AA1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77956-F4F7-3743-9DCB-6BBBED3276C2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7078487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5DF72E-9567-FD6A-981F-30879B62C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9A5ED42-83F9-8970-D6F9-C70C3B5E51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AR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F2D81BE5-35FF-4428-1E74-E68CF28028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AR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F967C56-EAF4-D73C-E051-0D7DB9FB1B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751EA4-1A74-7345-BE00-EC05C06EFCE2}" type="datetimeFigureOut">
              <a:rPr lang="es-AR" smtClean="0"/>
              <a:t>23/9/24</a:t>
            </a:fld>
            <a:endParaRPr lang="es-AR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0CE6A596-BE95-9FA4-921F-C8C6B400CF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44E05F6-7052-36C3-D3DF-1621EDE45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77956-F4F7-3743-9DCB-6BBBED3276C2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1335447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53A6913-DAAC-B4D5-1E47-B397CD96E9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MX"/>
              <a:t>Haz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A91BE1D-2835-6886-9276-12A6F8B175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DDC9F09-8179-770C-C6D5-81DF138718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AR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D5775394-EFDE-C4CA-C12B-B46BAEF40BB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688CF6B7-8FD1-4A70-2D88-EA257EFCD8D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AR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81E9E604-6565-01F2-0C6E-193E5E3068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751EA4-1A74-7345-BE00-EC05C06EFCE2}" type="datetimeFigureOut">
              <a:rPr lang="es-AR" smtClean="0"/>
              <a:t>23/9/24</a:t>
            </a:fld>
            <a:endParaRPr lang="es-AR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679EA409-8CE2-ACF0-30B2-16B3611A88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EF5AB830-76DB-A3E1-EB26-A475964DA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77956-F4F7-3743-9DCB-6BBBED3276C2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0293936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E82B1C-2EEC-3D12-9F97-A3B67E5C6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AR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1F820AEF-8C2B-B685-D4ED-69EB6AA41F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751EA4-1A74-7345-BE00-EC05C06EFCE2}" type="datetimeFigureOut">
              <a:rPr lang="es-AR" smtClean="0"/>
              <a:t>23/9/24</a:t>
            </a:fld>
            <a:endParaRPr lang="es-AR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69730F67-8CCD-035F-CAFC-532580F75C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B17F34ED-F520-3188-8E64-E4DE39D3D2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77956-F4F7-3743-9DCB-6BBBED3276C2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7330951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C84BD157-87A7-29D3-C16F-27E0930F5E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751EA4-1A74-7345-BE00-EC05C06EFCE2}" type="datetimeFigureOut">
              <a:rPr lang="es-AR" smtClean="0"/>
              <a:t>23/9/24</a:t>
            </a:fld>
            <a:endParaRPr lang="es-AR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27F86A62-A09D-939B-3A88-332B8B703B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FE40AF2-28B6-2F4C-DC28-E13DBDCB16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77956-F4F7-3743-9DCB-6BBBED3276C2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5697267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880B3E4-2227-9BE8-C3B2-0CCD694824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4E61E5B-7375-568A-147D-2C1605766E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AR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8A1797E-37B2-82AB-A7EF-4AD52A78D1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CC56E25-99DC-B75F-76D0-7608F4715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751EA4-1A74-7345-BE00-EC05C06EFCE2}" type="datetimeFigureOut">
              <a:rPr lang="es-AR" smtClean="0"/>
              <a:t>23/9/24</a:t>
            </a:fld>
            <a:endParaRPr lang="es-AR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4D8E9DC-CF20-623F-8AC8-7922AF1ED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D396509-CB85-E2FB-2EEB-F60026AD7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77956-F4F7-3743-9DCB-6BBBED3276C2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3735636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644211-6645-B9B8-F6FC-008298C302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  <a:endParaRPr lang="es-AR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2BF417D6-69E2-48D5-BB83-EE6075F202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AR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6CDBC65-04CF-C7BD-C58B-1270A1259D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D2A55F52-C014-A0CE-22DC-8B58C793BD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751EA4-1A74-7345-BE00-EC05C06EFCE2}" type="datetimeFigureOut">
              <a:rPr lang="es-AR" smtClean="0"/>
              <a:t>23/9/24</a:t>
            </a:fld>
            <a:endParaRPr lang="es-AR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0A07547-C02C-1783-8A28-0AAA178B5A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B2FF825-27FB-15F9-4F0C-94606C99B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77956-F4F7-3743-9DCB-6BBBED3276C2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7082124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229697A8-6700-8CAF-8D67-6EC607B424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MX"/>
              <a:t>Haz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D74E6C8-DFB5-2EF3-DB19-E26BC5E923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AE2176B-E786-557F-A57E-207E2594F9C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E751EA4-1A74-7345-BE00-EC05C06EFCE2}" type="datetimeFigureOut">
              <a:rPr lang="es-AR" smtClean="0"/>
              <a:t>23/9/24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F99D5CF-B2A1-1A0A-9C17-5210868645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4722686-ABAF-EFBC-25F2-96F3A77F99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A277956-F4F7-3743-9DCB-6BBBED3276C2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4514056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eg"/><Relationship Id="rId3" Type="http://schemas.openxmlformats.org/officeDocument/2006/relationships/diagramLayout" Target="../diagrams/layout1.xml"/><Relationship Id="rId7" Type="http://schemas.openxmlformats.org/officeDocument/2006/relationships/image" Target="../media/image27.jpe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64" name="Rectangle 2054">
            <a:extLst>
              <a:ext uri="{FF2B5EF4-FFF2-40B4-BE49-F238E27FC236}">
                <a16:creationId xmlns:a16="http://schemas.microsoft.com/office/drawing/2014/main" id="{B6FACB3C-9069-4791-BC5C-0DB7CD19B8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5" name="Rectangle 2056">
            <a:extLst>
              <a:ext uri="{FF2B5EF4-FFF2-40B4-BE49-F238E27FC236}">
                <a16:creationId xmlns:a16="http://schemas.microsoft.com/office/drawing/2014/main" id="{71F2038E-D777-4B76-81DD-DD13EE91B9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03D219C-0734-0F97-FDC3-8BC8BDC94B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6055" y="605672"/>
            <a:ext cx="11060507" cy="1654051"/>
          </a:xfrm>
        </p:spPr>
        <p:txBody>
          <a:bodyPr anchor="t">
            <a:normAutofit lnSpcReduction="10000"/>
          </a:bodyPr>
          <a:lstStyle/>
          <a:p>
            <a:pPr marL="0" indent="0" algn="ctr">
              <a:buNone/>
            </a:pPr>
            <a:r>
              <a:rPr lang="es-AR" sz="2400" dirty="0">
                <a:solidFill>
                  <a:schemeClr val="tx2"/>
                </a:solidFill>
              </a:rPr>
              <a:t>Las  siguientes frases fueron seleccionadas como las menos desafortunadas. </a:t>
            </a:r>
          </a:p>
          <a:p>
            <a:pPr marL="0" indent="0">
              <a:buNone/>
            </a:pPr>
            <a:endParaRPr lang="es-AR" sz="2400" dirty="0">
              <a:solidFill>
                <a:schemeClr val="tx2"/>
              </a:solidFill>
            </a:endParaRPr>
          </a:p>
          <a:p>
            <a:pPr marL="0" indent="0" algn="ctr">
              <a:buNone/>
            </a:pPr>
            <a:r>
              <a:rPr lang="es-AR" sz="2400" dirty="0">
                <a:solidFill>
                  <a:schemeClr val="tx2"/>
                </a:solidFill>
              </a:rPr>
              <a:t>Estas expresiones “se escuchan” y “se dicen” en algún momento de nuestra labor como educadores.</a:t>
            </a:r>
          </a:p>
        </p:txBody>
      </p:sp>
      <p:grpSp>
        <p:nvGrpSpPr>
          <p:cNvPr id="2059" name="Group 2058">
            <a:extLst>
              <a:ext uri="{FF2B5EF4-FFF2-40B4-BE49-F238E27FC236}">
                <a16:creationId xmlns:a16="http://schemas.microsoft.com/office/drawing/2014/main" id="{DD354807-230F-4402-B1B9-F733A8F1F1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818240" y="-16714"/>
            <a:ext cx="6373761" cy="6874714"/>
            <a:chOff x="5818240" y="-1"/>
            <a:chExt cx="6373761" cy="6874714"/>
          </a:xfrm>
        </p:grpSpPr>
        <p:sp>
          <p:nvSpPr>
            <p:cNvPr id="2060" name="Freeform: Shape 2059">
              <a:extLst>
                <a:ext uri="{FF2B5EF4-FFF2-40B4-BE49-F238E27FC236}">
                  <a16:creationId xmlns:a16="http://schemas.microsoft.com/office/drawing/2014/main" id="{BF5A6F4A-CE87-4D5C-9382-8167967CE8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18240" y="-1"/>
              <a:ext cx="6373761" cy="6874714"/>
            </a:xfrm>
            <a:custGeom>
              <a:avLst/>
              <a:gdLst>
                <a:gd name="connsiteX0" fmla="*/ 6373761 w 6373761"/>
                <a:gd name="connsiteY0" fmla="*/ 5771297 h 6874714"/>
                <a:gd name="connsiteX1" fmla="*/ 6373761 w 6373761"/>
                <a:gd name="connsiteY1" fmla="*/ 6247960 h 6874714"/>
                <a:gd name="connsiteX2" fmla="*/ 6235932 w 6373761"/>
                <a:gd name="connsiteY2" fmla="*/ 6361930 h 6874714"/>
                <a:gd name="connsiteX3" fmla="*/ 5960375 w 6373761"/>
                <a:gd name="connsiteY3" fmla="*/ 6587489 h 6874714"/>
                <a:gd name="connsiteX4" fmla="*/ 5822907 w 6373761"/>
                <a:gd name="connsiteY4" fmla="*/ 6701871 h 6874714"/>
                <a:gd name="connsiteX5" fmla="*/ 5681115 w 6373761"/>
                <a:gd name="connsiteY5" fmla="*/ 6816896 h 6874714"/>
                <a:gd name="connsiteX6" fmla="*/ 5604096 w 6373761"/>
                <a:gd name="connsiteY6" fmla="*/ 6874714 h 6874714"/>
                <a:gd name="connsiteX7" fmla="*/ 4878485 w 6373761"/>
                <a:gd name="connsiteY7" fmla="*/ 6874714 h 6874714"/>
                <a:gd name="connsiteX8" fmla="*/ 5006014 w 6373761"/>
                <a:gd name="connsiteY8" fmla="*/ 6800200 h 6874714"/>
                <a:gd name="connsiteX9" fmla="*/ 5149855 w 6373761"/>
                <a:gd name="connsiteY9" fmla="*/ 6707667 h 6874714"/>
                <a:gd name="connsiteX10" fmla="*/ 5431866 w 6373761"/>
                <a:gd name="connsiteY10" fmla="*/ 6506210 h 6874714"/>
                <a:gd name="connsiteX11" fmla="*/ 5571036 w 6373761"/>
                <a:gd name="connsiteY11" fmla="*/ 6399557 h 6874714"/>
                <a:gd name="connsiteX12" fmla="*/ 5711649 w 6373761"/>
                <a:gd name="connsiteY12" fmla="*/ 6288912 h 6874714"/>
                <a:gd name="connsiteX13" fmla="*/ 6276589 w 6373761"/>
                <a:gd name="connsiteY13" fmla="*/ 5852379 h 6874714"/>
                <a:gd name="connsiteX14" fmla="*/ 3975975 w 6373761"/>
                <a:gd name="connsiteY14" fmla="*/ 263 h 6874714"/>
                <a:gd name="connsiteX15" fmla="*/ 4350473 w 6373761"/>
                <a:gd name="connsiteY15" fmla="*/ 24963 h 6874714"/>
                <a:gd name="connsiteX16" fmla="*/ 5077909 w 6373761"/>
                <a:gd name="connsiteY16" fmla="*/ 189450 h 6874714"/>
                <a:gd name="connsiteX17" fmla="*/ 5746507 w 6373761"/>
                <a:gd name="connsiteY17" fmla="*/ 505804 h 6874714"/>
                <a:gd name="connsiteX18" fmla="*/ 6322456 w 6373761"/>
                <a:gd name="connsiteY18" fmla="*/ 956633 h 6874714"/>
                <a:gd name="connsiteX19" fmla="*/ 6373761 w 6373761"/>
                <a:gd name="connsiteY19" fmla="*/ 1011863 h 6874714"/>
                <a:gd name="connsiteX20" fmla="*/ 6373761 w 6373761"/>
                <a:gd name="connsiteY20" fmla="*/ 1185075 h 6874714"/>
                <a:gd name="connsiteX21" fmla="*/ 6359489 w 6373761"/>
                <a:gd name="connsiteY21" fmla="*/ 1169497 h 6874714"/>
                <a:gd name="connsiteX22" fmla="*/ 6233869 w 6373761"/>
                <a:gd name="connsiteY22" fmla="*/ 1047442 h 6874714"/>
                <a:gd name="connsiteX23" fmla="*/ 5961423 w 6373761"/>
                <a:gd name="connsiteY23" fmla="*/ 827953 h 6874714"/>
                <a:gd name="connsiteX24" fmla="*/ 5663555 w 6373761"/>
                <a:gd name="connsiteY24" fmla="*/ 645304 h 6874714"/>
                <a:gd name="connsiteX25" fmla="*/ 5013827 w 6373761"/>
                <a:gd name="connsiteY25" fmla="*/ 397863 h 6874714"/>
                <a:gd name="connsiteX26" fmla="*/ 4327409 w 6373761"/>
                <a:gd name="connsiteY26" fmla="*/ 302545 h 6874714"/>
                <a:gd name="connsiteX27" fmla="*/ 3639939 w 6373761"/>
                <a:gd name="connsiteY27" fmla="*/ 338868 h 6874714"/>
                <a:gd name="connsiteX28" fmla="*/ 3302495 w 6373761"/>
                <a:gd name="connsiteY28" fmla="*/ 403659 h 6874714"/>
                <a:gd name="connsiteX29" fmla="*/ 2971604 w 6373761"/>
                <a:gd name="connsiteY29" fmla="*/ 496273 h 6874714"/>
                <a:gd name="connsiteX30" fmla="*/ 2648706 w 6373761"/>
                <a:gd name="connsiteY30" fmla="*/ 614389 h 6874714"/>
                <a:gd name="connsiteX31" fmla="*/ 2335374 w 6373761"/>
                <a:gd name="connsiteY31" fmla="*/ 757109 h 6874714"/>
                <a:gd name="connsiteX32" fmla="*/ 1741342 w 6373761"/>
                <a:gd name="connsiteY32" fmla="*/ 1107725 h 6874714"/>
                <a:gd name="connsiteX33" fmla="*/ 1600861 w 6373761"/>
                <a:gd name="connsiteY33" fmla="*/ 1208710 h 6874714"/>
                <a:gd name="connsiteX34" fmla="*/ 1531799 w 6373761"/>
                <a:gd name="connsiteY34" fmla="*/ 1260879 h 6874714"/>
                <a:gd name="connsiteX35" fmla="*/ 1463655 w 6373761"/>
                <a:gd name="connsiteY35" fmla="*/ 1314333 h 6874714"/>
                <a:gd name="connsiteX36" fmla="*/ 1200777 w 6373761"/>
                <a:gd name="connsiteY36" fmla="*/ 1541166 h 6874714"/>
                <a:gd name="connsiteX37" fmla="*/ 731501 w 6373761"/>
                <a:gd name="connsiteY37" fmla="*/ 2055754 h 6874714"/>
                <a:gd name="connsiteX38" fmla="*/ 531393 w 6373761"/>
                <a:gd name="connsiteY38" fmla="*/ 2342739 h 6874714"/>
                <a:gd name="connsiteX39" fmla="*/ 361033 w 6373761"/>
                <a:gd name="connsiteY39" fmla="*/ 2649046 h 6874714"/>
                <a:gd name="connsiteX40" fmla="*/ 323292 w 6373761"/>
                <a:gd name="connsiteY40" fmla="*/ 2728263 h 6874714"/>
                <a:gd name="connsiteX41" fmla="*/ 304945 w 6373761"/>
                <a:gd name="connsiteY41" fmla="*/ 2768193 h 6874714"/>
                <a:gd name="connsiteX42" fmla="*/ 287516 w 6373761"/>
                <a:gd name="connsiteY42" fmla="*/ 2808510 h 6874714"/>
                <a:gd name="connsiteX43" fmla="*/ 254230 w 6373761"/>
                <a:gd name="connsiteY43" fmla="*/ 2889788 h 6874714"/>
                <a:gd name="connsiteX44" fmla="*/ 223042 w 6373761"/>
                <a:gd name="connsiteY44" fmla="*/ 2971968 h 6874714"/>
                <a:gd name="connsiteX45" fmla="*/ 121611 w 6373761"/>
                <a:gd name="connsiteY45" fmla="*/ 3308544 h 6874714"/>
                <a:gd name="connsiteX46" fmla="*/ 39314 w 6373761"/>
                <a:gd name="connsiteY46" fmla="*/ 4005912 h 6874714"/>
                <a:gd name="connsiteX47" fmla="*/ 73910 w 6373761"/>
                <a:gd name="connsiteY47" fmla="*/ 4354081 h 6874714"/>
                <a:gd name="connsiteX48" fmla="*/ 179534 w 6373761"/>
                <a:gd name="connsiteY48" fmla="*/ 4687050 h 6874714"/>
                <a:gd name="connsiteX49" fmla="*/ 215964 w 6373761"/>
                <a:gd name="connsiteY49" fmla="*/ 4766654 h 6874714"/>
                <a:gd name="connsiteX50" fmla="*/ 256457 w 6373761"/>
                <a:gd name="connsiteY50" fmla="*/ 4844455 h 6874714"/>
                <a:gd name="connsiteX51" fmla="*/ 346225 w 6373761"/>
                <a:gd name="connsiteY51" fmla="*/ 4995290 h 6874714"/>
                <a:gd name="connsiteX52" fmla="*/ 445296 w 6373761"/>
                <a:gd name="connsiteY52" fmla="*/ 5140971 h 6874714"/>
                <a:gd name="connsiteX53" fmla="*/ 551443 w 6373761"/>
                <a:gd name="connsiteY53" fmla="*/ 5282531 h 6874714"/>
                <a:gd name="connsiteX54" fmla="*/ 772387 w 6373761"/>
                <a:gd name="connsiteY54" fmla="*/ 5562561 h 6874714"/>
                <a:gd name="connsiteX55" fmla="*/ 882858 w 6373761"/>
                <a:gd name="connsiteY55" fmla="*/ 5704507 h 6874714"/>
                <a:gd name="connsiteX56" fmla="*/ 990316 w 6373761"/>
                <a:gd name="connsiteY56" fmla="*/ 5848258 h 6874714"/>
                <a:gd name="connsiteX57" fmla="*/ 1097774 w 6373761"/>
                <a:gd name="connsiteY57" fmla="*/ 5987114 h 6874714"/>
                <a:gd name="connsiteX58" fmla="*/ 1210080 w 6373761"/>
                <a:gd name="connsiteY58" fmla="*/ 6121203 h 6874714"/>
                <a:gd name="connsiteX59" fmla="*/ 1448192 w 6373761"/>
                <a:gd name="connsiteY59" fmla="*/ 6374054 h 6874714"/>
                <a:gd name="connsiteX60" fmla="*/ 1982991 w 6373761"/>
                <a:gd name="connsiteY60" fmla="*/ 6796158 h 6874714"/>
                <a:gd name="connsiteX61" fmla="*/ 2118475 w 6373761"/>
                <a:gd name="connsiteY61" fmla="*/ 6874714 h 6874714"/>
                <a:gd name="connsiteX62" fmla="*/ 1569874 w 6373761"/>
                <a:gd name="connsiteY62" fmla="*/ 6874714 h 6874714"/>
                <a:gd name="connsiteX63" fmla="*/ 1507802 w 6373761"/>
                <a:gd name="connsiteY63" fmla="*/ 6817815 h 6874714"/>
                <a:gd name="connsiteX64" fmla="*/ 1256865 w 6373761"/>
                <a:gd name="connsiteY64" fmla="*/ 6543437 h 6874714"/>
                <a:gd name="connsiteX65" fmla="*/ 1038410 w 6373761"/>
                <a:gd name="connsiteY65" fmla="*/ 6248722 h 6874714"/>
                <a:gd name="connsiteX66" fmla="*/ 845380 w 6373761"/>
                <a:gd name="connsiteY66" fmla="*/ 5941386 h 6874714"/>
                <a:gd name="connsiteX67" fmla="*/ 755351 w 6373761"/>
                <a:gd name="connsiteY67" fmla="*/ 5788877 h 6874714"/>
                <a:gd name="connsiteX68" fmla="*/ 661784 w 6373761"/>
                <a:gd name="connsiteY68" fmla="*/ 5638944 h 6874714"/>
                <a:gd name="connsiteX69" fmla="*/ 466525 w 6373761"/>
                <a:gd name="connsiteY69" fmla="*/ 5340366 h 6874714"/>
                <a:gd name="connsiteX70" fmla="*/ 370992 w 6373761"/>
                <a:gd name="connsiteY70" fmla="*/ 5188502 h 6874714"/>
                <a:gd name="connsiteX71" fmla="*/ 280046 w 6373761"/>
                <a:gd name="connsiteY71" fmla="*/ 5033287 h 6874714"/>
                <a:gd name="connsiteX72" fmla="*/ 126853 w 6373761"/>
                <a:gd name="connsiteY72" fmla="*/ 4707660 h 6874714"/>
                <a:gd name="connsiteX73" fmla="*/ 30272 w 6373761"/>
                <a:gd name="connsiteY73" fmla="*/ 4362068 h 6874714"/>
                <a:gd name="connsiteX74" fmla="*/ 0 w 6373761"/>
                <a:gd name="connsiteY74" fmla="*/ 4005912 h 6874714"/>
                <a:gd name="connsiteX75" fmla="*/ 270480 w 6373761"/>
                <a:gd name="connsiteY75" fmla="*/ 2610532 h 6874714"/>
                <a:gd name="connsiteX76" fmla="*/ 415942 w 6373761"/>
                <a:gd name="connsiteY76" fmla="*/ 2280526 h 6874714"/>
                <a:gd name="connsiteX77" fmla="*/ 590102 w 6373761"/>
                <a:gd name="connsiteY77" fmla="*/ 1962626 h 6874714"/>
                <a:gd name="connsiteX78" fmla="*/ 1020719 w 6373761"/>
                <a:gd name="connsiteY78" fmla="*/ 1373070 h 6874714"/>
                <a:gd name="connsiteX79" fmla="*/ 1275080 w 6373761"/>
                <a:gd name="connsiteY79" fmla="*/ 1107081 h 6874714"/>
                <a:gd name="connsiteX80" fmla="*/ 1342437 w 6373761"/>
                <a:gd name="connsiteY80" fmla="*/ 1043965 h 6874714"/>
                <a:gd name="connsiteX81" fmla="*/ 1411106 w 6373761"/>
                <a:gd name="connsiteY81" fmla="*/ 982138 h 6874714"/>
                <a:gd name="connsiteX82" fmla="*/ 1553029 w 6373761"/>
                <a:gd name="connsiteY82" fmla="*/ 863376 h 6874714"/>
                <a:gd name="connsiteX83" fmla="*/ 2173401 w 6373761"/>
                <a:gd name="connsiteY83" fmla="*/ 454409 h 6874714"/>
                <a:gd name="connsiteX84" fmla="*/ 3599708 w 6373761"/>
                <a:gd name="connsiteY84" fmla="*/ 16332 h 6874714"/>
                <a:gd name="connsiteX85" fmla="*/ 3975975 w 6373761"/>
                <a:gd name="connsiteY85" fmla="*/ 263 h 6874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6373761" h="6874714">
                  <a:moveTo>
                    <a:pt x="6373761" y="5771297"/>
                  </a:moveTo>
                  <a:lnTo>
                    <a:pt x="6373761" y="6247960"/>
                  </a:lnTo>
                  <a:lnTo>
                    <a:pt x="6235932" y="6361930"/>
                  </a:lnTo>
                  <a:cubicBezTo>
                    <a:pt x="6143250" y="6437460"/>
                    <a:pt x="6051059" y="6512200"/>
                    <a:pt x="5960375" y="6587489"/>
                  </a:cubicBezTo>
                  <a:lnTo>
                    <a:pt x="5822907" y="6701871"/>
                  </a:lnTo>
                  <a:cubicBezTo>
                    <a:pt x="5776123" y="6740385"/>
                    <a:pt x="5729079" y="6778899"/>
                    <a:pt x="5681115" y="6816896"/>
                  </a:cubicBezTo>
                  <a:lnTo>
                    <a:pt x="5604096" y="6874714"/>
                  </a:lnTo>
                  <a:lnTo>
                    <a:pt x="4878485" y="6874714"/>
                  </a:lnTo>
                  <a:lnTo>
                    <a:pt x="5006014" y="6800200"/>
                  </a:lnTo>
                  <a:cubicBezTo>
                    <a:pt x="5054354" y="6770429"/>
                    <a:pt x="5102285" y="6739483"/>
                    <a:pt x="5149855" y="6707667"/>
                  </a:cubicBezTo>
                  <a:cubicBezTo>
                    <a:pt x="5244993" y="6643906"/>
                    <a:pt x="5338561" y="6576025"/>
                    <a:pt x="5431866" y="6506210"/>
                  </a:cubicBezTo>
                  <a:cubicBezTo>
                    <a:pt x="5478386" y="6471304"/>
                    <a:pt x="5524777" y="6435495"/>
                    <a:pt x="5571036" y="6399557"/>
                  </a:cubicBezTo>
                  <a:lnTo>
                    <a:pt x="5711649" y="6288912"/>
                  </a:lnTo>
                  <a:cubicBezTo>
                    <a:pt x="5902059" y="6140395"/>
                    <a:pt x="6093257" y="5998320"/>
                    <a:pt x="6276589" y="5852379"/>
                  </a:cubicBezTo>
                  <a:close/>
                  <a:moveTo>
                    <a:pt x="3975975" y="263"/>
                  </a:moveTo>
                  <a:cubicBezTo>
                    <a:pt x="4101550" y="1809"/>
                    <a:pt x="4226830" y="10149"/>
                    <a:pt x="4350473" y="24963"/>
                  </a:cubicBezTo>
                  <a:cubicBezTo>
                    <a:pt x="4598149" y="54846"/>
                    <a:pt x="4842943" y="108687"/>
                    <a:pt x="5077909" y="189450"/>
                  </a:cubicBezTo>
                  <a:cubicBezTo>
                    <a:pt x="5312876" y="269955"/>
                    <a:pt x="5537357" y="376867"/>
                    <a:pt x="5746507" y="505804"/>
                  </a:cubicBezTo>
                  <a:cubicBezTo>
                    <a:pt x="5955527" y="634999"/>
                    <a:pt x="6148688" y="786864"/>
                    <a:pt x="6322456" y="956633"/>
                  </a:cubicBezTo>
                  <a:lnTo>
                    <a:pt x="6373761" y="1011863"/>
                  </a:lnTo>
                  <a:lnTo>
                    <a:pt x="6373761" y="1185075"/>
                  </a:lnTo>
                  <a:lnTo>
                    <a:pt x="6359489" y="1169497"/>
                  </a:lnTo>
                  <a:cubicBezTo>
                    <a:pt x="6318811" y="1127602"/>
                    <a:pt x="6276917" y="1086890"/>
                    <a:pt x="6233869" y="1047442"/>
                  </a:cubicBezTo>
                  <a:cubicBezTo>
                    <a:pt x="6147509" y="968870"/>
                    <a:pt x="6056431" y="895448"/>
                    <a:pt x="5961423" y="827953"/>
                  </a:cubicBezTo>
                  <a:cubicBezTo>
                    <a:pt x="5865891" y="761102"/>
                    <a:pt x="5766688" y="699403"/>
                    <a:pt x="5663555" y="645304"/>
                  </a:cubicBezTo>
                  <a:cubicBezTo>
                    <a:pt x="5457943" y="535816"/>
                    <a:pt x="5238703" y="453894"/>
                    <a:pt x="5013827" y="397863"/>
                  </a:cubicBezTo>
                  <a:cubicBezTo>
                    <a:pt x="4788953" y="341703"/>
                    <a:pt x="4558442" y="310917"/>
                    <a:pt x="4327409" y="302545"/>
                  </a:cubicBezTo>
                  <a:cubicBezTo>
                    <a:pt x="4096111" y="293012"/>
                    <a:pt x="3867174" y="305893"/>
                    <a:pt x="3639939" y="338868"/>
                  </a:cubicBezTo>
                  <a:cubicBezTo>
                    <a:pt x="3526585" y="355999"/>
                    <a:pt x="3413885" y="377254"/>
                    <a:pt x="3302495" y="403659"/>
                  </a:cubicBezTo>
                  <a:cubicBezTo>
                    <a:pt x="3191107" y="430451"/>
                    <a:pt x="3080634" y="460978"/>
                    <a:pt x="2971604" y="496273"/>
                  </a:cubicBezTo>
                  <a:cubicBezTo>
                    <a:pt x="2862573" y="531437"/>
                    <a:pt x="2754854" y="570852"/>
                    <a:pt x="2648706" y="614389"/>
                  </a:cubicBezTo>
                  <a:cubicBezTo>
                    <a:pt x="2542690" y="658056"/>
                    <a:pt x="2438114" y="705714"/>
                    <a:pt x="2335374" y="757109"/>
                  </a:cubicBezTo>
                  <a:cubicBezTo>
                    <a:pt x="2129894" y="859769"/>
                    <a:pt x="1931228" y="976855"/>
                    <a:pt x="1741342" y="1107725"/>
                  </a:cubicBezTo>
                  <a:cubicBezTo>
                    <a:pt x="1694035" y="1140571"/>
                    <a:pt x="1646858" y="1173933"/>
                    <a:pt x="1600861" y="1208710"/>
                  </a:cubicBezTo>
                  <a:cubicBezTo>
                    <a:pt x="1577535" y="1225713"/>
                    <a:pt x="1554732" y="1243361"/>
                    <a:pt x="1531799" y="1260879"/>
                  </a:cubicBezTo>
                  <a:cubicBezTo>
                    <a:pt x="1508735" y="1278267"/>
                    <a:pt x="1486064" y="1296171"/>
                    <a:pt x="1463655" y="1314333"/>
                  </a:cubicBezTo>
                  <a:cubicBezTo>
                    <a:pt x="1373627" y="1386853"/>
                    <a:pt x="1285564" y="1462077"/>
                    <a:pt x="1200777" y="1541166"/>
                  </a:cubicBezTo>
                  <a:cubicBezTo>
                    <a:pt x="1030810" y="1698827"/>
                    <a:pt x="873161" y="1870785"/>
                    <a:pt x="731501" y="2055754"/>
                  </a:cubicBezTo>
                  <a:cubicBezTo>
                    <a:pt x="660734" y="2148239"/>
                    <a:pt x="593771" y="2243944"/>
                    <a:pt x="531393" y="2342739"/>
                  </a:cubicBezTo>
                  <a:cubicBezTo>
                    <a:pt x="470063" y="2442050"/>
                    <a:pt x="412140" y="2543810"/>
                    <a:pt x="361033" y="2649046"/>
                  </a:cubicBezTo>
                  <a:cubicBezTo>
                    <a:pt x="347798" y="2675194"/>
                    <a:pt x="335479" y="2701728"/>
                    <a:pt x="323292" y="2728263"/>
                  </a:cubicBezTo>
                  <a:lnTo>
                    <a:pt x="304945" y="2768193"/>
                  </a:lnTo>
                  <a:lnTo>
                    <a:pt x="287516" y="2808510"/>
                  </a:lnTo>
                  <a:cubicBezTo>
                    <a:pt x="276115" y="2835432"/>
                    <a:pt x="264583" y="2862352"/>
                    <a:pt x="254230" y="2889788"/>
                  </a:cubicBezTo>
                  <a:cubicBezTo>
                    <a:pt x="243877" y="2917224"/>
                    <a:pt x="232477" y="2944274"/>
                    <a:pt x="223042" y="2971968"/>
                  </a:cubicBezTo>
                  <a:cubicBezTo>
                    <a:pt x="182679" y="3081970"/>
                    <a:pt x="148475" y="3194291"/>
                    <a:pt x="121611" y="3308544"/>
                  </a:cubicBezTo>
                  <a:cubicBezTo>
                    <a:pt x="67096" y="3536534"/>
                    <a:pt x="39183" y="3771224"/>
                    <a:pt x="39314" y="4005912"/>
                  </a:cubicBezTo>
                  <a:cubicBezTo>
                    <a:pt x="39969" y="4122871"/>
                    <a:pt x="51109" y="4239571"/>
                    <a:pt x="73910" y="4354081"/>
                  </a:cubicBezTo>
                  <a:cubicBezTo>
                    <a:pt x="97892" y="4468334"/>
                    <a:pt x="132619" y="4580140"/>
                    <a:pt x="179534" y="4687050"/>
                  </a:cubicBezTo>
                  <a:cubicBezTo>
                    <a:pt x="190673" y="4713972"/>
                    <a:pt x="203647" y="4740249"/>
                    <a:pt x="215964" y="4766654"/>
                  </a:cubicBezTo>
                  <a:cubicBezTo>
                    <a:pt x="229332" y="4792674"/>
                    <a:pt x="242043" y="4818950"/>
                    <a:pt x="256457" y="4844455"/>
                  </a:cubicBezTo>
                  <a:cubicBezTo>
                    <a:pt x="283978" y="4895978"/>
                    <a:pt x="314642" y="4945956"/>
                    <a:pt x="346225" y="4995290"/>
                  </a:cubicBezTo>
                  <a:cubicBezTo>
                    <a:pt x="377676" y="5044752"/>
                    <a:pt x="411355" y="5092926"/>
                    <a:pt x="445296" y="5140971"/>
                  </a:cubicBezTo>
                  <a:cubicBezTo>
                    <a:pt x="479760" y="5188630"/>
                    <a:pt x="515537" y="5235645"/>
                    <a:pt x="551443" y="5282531"/>
                  </a:cubicBezTo>
                  <a:cubicBezTo>
                    <a:pt x="623387" y="5376434"/>
                    <a:pt x="698608" y="5468402"/>
                    <a:pt x="772387" y="5562561"/>
                  </a:cubicBezTo>
                  <a:cubicBezTo>
                    <a:pt x="809472" y="5609448"/>
                    <a:pt x="846428" y="5656719"/>
                    <a:pt x="882858" y="5704507"/>
                  </a:cubicBezTo>
                  <a:cubicBezTo>
                    <a:pt x="919159" y="5751909"/>
                    <a:pt x="955196" y="5802273"/>
                    <a:pt x="990316" y="5848258"/>
                  </a:cubicBezTo>
                  <a:cubicBezTo>
                    <a:pt x="1025175" y="5895402"/>
                    <a:pt x="1061736" y="5941129"/>
                    <a:pt x="1097774" y="5987114"/>
                  </a:cubicBezTo>
                  <a:cubicBezTo>
                    <a:pt x="1134860" y="6032326"/>
                    <a:pt x="1171684" y="6077536"/>
                    <a:pt x="1210080" y="6121203"/>
                  </a:cubicBezTo>
                  <a:cubicBezTo>
                    <a:pt x="1286350" y="6209051"/>
                    <a:pt x="1365632" y="6293677"/>
                    <a:pt x="1448192" y="6374054"/>
                  </a:cubicBezTo>
                  <a:cubicBezTo>
                    <a:pt x="1613572" y="6534420"/>
                    <a:pt x="1792057" y="6677526"/>
                    <a:pt x="1982991" y="6796158"/>
                  </a:cubicBezTo>
                  <a:lnTo>
                    <a:pt x="2118475" y="6874714"/>
                  </a:lnTo>
                  <a:lnTo>
                    <a:pt x="1569874" y="6874714"/>
                  </a:lnTo>
                  <a:lnTo>
                    <a:pt x="1507802" y="6817815"/>
                  </a:lnTo>
                  <a:cubicBezTo>
                    <a:pt x="1418412" y="6730595"/>
                    <a:pt x="1334903" y="6638562"/>
                    <a:pt x="1256865" y="6543437"/>
                  </a:cubicBezTo>
                  <a:cubicBezTo>
                    <a:pt x="1179155" y="6447861"/>
                    <a:pt x="1106817" y="6349194"/>
                    <a:pt x="1038410" y="6248722"/>
                  </a:cubicBezTo>
                  <a:cubicBezTo>
                    <a:pt x="969873" y="6148253"/>
                    <a:pt x="905922" y="6045592"/>
                    <a:pt x="845380" y="5941386"/>
                  </a:cubicBezTo>
                  <a:cubicBezTo>
                    <a:pt x="814453" y="5888704"/>
                    <a:pt x="786147" y="5839370"/>
                    <a:pt x="755351" y="5788877"/>
                  </a:cubicBezTo>
                  <a:cubicBezTo>
                    <a:pt x="724817" y="5738771"/>
                    <a:pt x="693760" y="5688665"/>
                    <a:pt x="661784" y="5638944"/>
                  </a:cubicBezTo>
                  <a:lnTo>
                    <a:pt x="466525" y="5340366"/>
                  </a:lnTo>
                  <a:cubicBezTo>
                    <a:pt x="434156" y="5290131"/>
                    <a:pt x="402181" y="5239639"/>
                    <a:pt x="370992" y="5188502"/>
                  </a:cubicBezTo>
                  <a:cubicBezTo>
                    <a:pt x="339803" y="5137364"/>
                    <a:pt x="308876" y="5086099"/>
                    <a:pt x="280046" y="5033287"/>
                  </a:cubicBezTo>
                  <a:cubicBezTo>
                    <a:pt x="222255" y="4928179"/>
                    <a:pt x="169181" y="4819982"/>
                    <a:pt x="126853" y="4707660"/>
                  </a:cubicBezTo>
                  <a:cubicBezTo>
                    <a:pt x="83739" y="4595725"/>
                    <a:pt x="51764" y="4479670"/>
                    <a:pt x="30272" y="4362068"/>
                  </a:cubicBezTo>
                  <a:cubicBezTo>
                    <a:pt x="9698" y="4244466"/>
                    <a:pt x="0" y="4125060"/>
                    <a:pt x="0" y="4005912"/>
                  </a:cubicBezTo>
                  <a:cubicBezTo>
                    <a:pt x="1704" y="3530867"/>
                    <a:pt x="95140" y="3057110"/>
                    <a:pt x="270480" y="2610532"/>
                  </a:cubicBezTo>
                  <a:cubicBezTo>
                    <a:pt x="314511" y="2498984"/>
                    <a:pt x="362212" y="2388466"/>
                    <a:pt x="415942" y="2280526"/>
                  </a:cubicBezTo>
                  <a:cubicBezTo>
                    <a:pt x="468884" y="2172197"/>
                    <a:pt x="527199" y="2066188"/>
                    <a:pt x="590102" y="1962626"/>
                  </a:cubicBezTo>
                  <a:cubicBezTo>
                    <a:pt x="716037" y="1755631"/>
                    <a:pt x="859794" y="1557653"/>
                    <a:pt x="1020719" y="1373070"/>
                  </a:cubicBezTo>
                  <a:cubicBezTo>
                    <a:pt x="1101575" y="1281101"/>
                    <a:pt x="1185969" y="1191838"/>
                    <a:pt x="1275080" y="1107081"/>
                  </a:cubicBezTo>
                  <a:cubicBezTo>
                    <a:pt x="1297227" y="1085699"/>
                    <a:pt x="1319504" y="1064575"/>
                    <a:pt x="1342437" y="1043965"/>
                  </a:cubicBezTo>
                  <a:cubicBezTo>
                    <a:pt x="1365240" y="1023226"/>
                    <a:pt x="1387648" y="1002102"/>
                    <a:pt x="1411106" y="982138"/>
                  </a:cubicBezTo>
                  <a:cubicBezTo>
                    <a:pt x="1457497" y="941563"/>
                    <a:pt x="1505065" y="902276"/>
                    <a:pt x="1553029" y="863376"/>
                  </a:cubicBezTo>
                  <a:cubicBezTo>
                    <a:pt x="1745798" y="708806"/>
                    <a:pt x="1954030" y="571882"/>
                    <a:pt x="2173401" y="454409"/>
                  </a:cubicBezTo>
                  <a:cubicBezTo>
                    <a:pt x="2612013" y="219334"/>
                    <a:pt x="3099505" y="65666"/>
                    <a:pt x="3599708" y="16332"/>
                  </a:cubicBezTo>
                  <a:cubicBezTo>
                    <a:pt x="3724530" y="3966"/>
                    <a:pt x="3850400" y="-1283"/>
                    <a:pt x="3975975" y="26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1" name="Freeform: Shape 2060">
              <a:extLst>
                <a:ext uri="{FF2B5EF4-FFF2-40B4-BE49-F238E27FC236}">
                  <a16:creationId xmlns:a16="http://schemas.microsoft.com/office/drawing/2014/main" id="{61023DD2-2E6F-4419-B404-80F08460BE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65276" y="313387"/>
              <a:ext cx="6326724" cy="6561326"/>
            </a:xfrm>
            <a:custGeom>
              <a:avLst/>
              <a:gdLst>
                <a:gd name="connsiteX0" fmla="*/ 6326724 w 6326724"/>
                <a:gd name="connsiteY0" fmla="*/ 5020808 h 6561326"/>
                <a:gd name="connsiteX1" fmla="*/ 6326724 w 6326724"/>
                <a:gd name="connsiteY1" fmla="*/ 5698632 h 6561326"/>
                <a:gd name="connsiteX2" fmla="*/ 6067438 w 6326724"/>
                <a:gd name="connsiteY2" fmla="*/ 5902509 h 6561326"/>
                <a:gd name="connsiteX3" fmla="*/ 5799974 w 6326724"/>
                <a:gd name="connsiteY3" fmla="*/ 6102017 h 6561326"/>
                <a:gd name="connsiteX4" fmla="*/ 5665258 w 6326724"/>
                <a:gd name="connsiteY4" fmla="*/ 6202100 h 6561326"/>
                <a:gd name="connsiteX5" fmla="*/ 5526873 w 6326724"/>
                <a:gd name="connsiteY5" fmla="*/ 6302828 h 6561326"/>
                <a:gd name="connsiteX6" fmla="*/ 5385080 w 6326724"/>
                <a:gd name="connsiteY6" fmla="*/ 6402268 h 6561326"/>
                <a:gd name="connsiteX7" fmla="*/ 5238833 w 6326724"/>
                <a:gd name="connsiteY7" fmla="*/ 6498875 h 6561326"/>
                <a:gd name="connsiteX8" fmla="*/ 5138040 w 6326724"/>
                <a:gd name="connsiteY8" fmla="*/ 6561326 h 6561326"/>
                <a:gd name="connsiteX9" fmla="*/ 3946072 w 6326724"/>
                <a:gd name="connsiteY9" fmla="*/ 6561326 h 6561326"/>
                <a:gd name="connsiteX10" fmla="*/ 3976009 w 6326724"/>
                <a:gd name="connsiteY10" fmla="*/ 6555242 h 6561326"/>
                <a:gd name="connsiteX11" fmla="*/ 4404855 w 6326724"/>
                <a:gd name="connsiteY11" fmla="*/ 6399048 h 6561326"/>
                <a:gd name="connsiteX12" fmla="*/ 4938868 w 6326724"/>
                <a:gd name="connsiteY12" fmla="*/ 6072132 h 6561326"/>
                <a:gd name="connsiteX13" fmla="*/ 5068342 w 6326724"/>
                <a:gd name="connsiteY13" fmla="*/ 5976042 h 6561326"/>
                <a:gd name="connsiteX14" fmla="*/ 5197816 w 6326724"/>
                <a:gd name="connsiteY14" fmla="*/ 5876730 h 6561326"/>
                <a:gd name="connsiteX15" fmla="*/ 5460039 w 6326724"/>
                <a:gd name="connsiteY15" fmla="*/ 5670637 h 6561326"/>
                <a:gd name="connsiteX16" fmla="*/ 5999033 w 6326724"/>
                <a:gd name="connsiteY16" fmla="*/ 5271718 h 6561326"/>
                <a:gd name="connsiteX17" fmla="*/ 6258766 w 6326724"/>
                <a:gd name="connsiteY17" fmla="*/ 5077603 h 6561326"/>
                <a:gd name="connsiteX18" fmla="*/ 4139342 w 6326724"/>
                <a:gd name="connsiteY18" fmla="*/ 440 h 6561326"/>
                <a:gd name="connsiteX19" fmla="*/ 4315744 w 6326724"/>
                <a:gd name="connsiteY19" fmla="*/ 6808 h 6561326"/>
                <a:gd name="connsiteX20" fmla="*/ 5015400 w 6326724"/>
                <a:gd name="connsiteY20" fmla="*/ 113591 h 6561326"/>
                <a:gd name="connsiteX21" fmla="*/ 5681114 w 6326724"/>
                <a:gd name="connsiteY21" fmla="*/ 361418 h 6561326"/>
                <a:gd name="connsiteX22" fmla="*/ 6270952 w 6326724"/>
                <a:gd name="connsiteY22" fmla="*/ 755441 h 6561326"/>
                <a:gd name="connsiteX23" fmla="*/ 6326724 w 6326724"/>
                <a:gd name="connsiteY23" fmla="*/ 807432 h 6561326"/>
                <a:gd name="connsiteX24" fmla="*/ 6326724 w 6326724"/>
                <a:gd name="connsiteY24" fmla="*/ 1231565 h 6561326"/>
                <a:gd name="connsiteX25" fmla="*/ 6302093 w 6326724"/>
                <a:gd name="connsiteY25" fmla="*/ 1203002 h 6561326"/>
                <a:gd name="connsiteX26" fmla="*/ 6066914 w 6326724"/>
                <a:gd name="connsiteY26" fmla="*/ 989616 h 6561326"/>
                <a:gd name="connsiteX27" fmla="*/ 5533688 w 6326724"/>
                <a:gd name="connsiteY27" fmla="*/ 647242 h 6561326"/>
                <a:gd name="connsiteX28" fmla="*/ 4933626 w 6326724"/>
                <a:gd name="connsiteY28" fmla="*/ 432262 h 6561326"/>
                <a:gd name="connsiteX29" fmla="*/ 4296873 w 6326724"/>
                <a:gd name="connsiteY29" fmla="*/ 343126 h 6561326"/>
                <a:gd name="connsiteX30" fmla="*/ 3651602 w 6326724"/>
                <a:gd name="connsiteY30" fmla="*/ 365797 h 6561326"/>
                <a:gd name="connsiteX31" fmla="*/ 3018256 w 6326724"/>
                <a:gd name="connsiteY31" fmla="*/ 496666 h 6561326"/>
                <a:gd name="connsiteX32" fmla="*/ 2412429 w 6326724"/>
                <a:gd name="connsiteY32" fmla="*/ 724399 h 6561326"/>
                <a:gd name="connsiteX33" fmla="*/ 1329857 w 6326724"/>
                <a:gd name="connsiteY33" fmla="*/ 1424086 h 6561326"/>
                <a:gd name="connsiteX34" fmla="*/ 887314 w 6326724"/>
                <a:gd name="connsiteY34" fmla="*/ 1891015 h 6561326"/>
                <a:gd name="connsiteX35" fmla="*/ 537420 w 6326724"/>
                <a:gd name="connsiteY35" fmla="*/ 2427245 h 6561326"/>
                <a:gd name="connsiteX36" fmla="*/ 299965 w 6326724"/>
                <a:gd name="connsiteY36" fmla="*/ 3020021 h 6561326"/>
                <a:gd name="connsiteX37" fmla="*/ 213606 w 6326724"/>
                <a:gd name="connsiteY37" fmla="*/ 3651953 h 6561326"/>
                <a:gd name="connsiteX38" fmla="*/ 250036 w 6326724"/>
                <a:gd name="connsiteY38" fmla="*/ 3961352 h 6561326"/>
                <a:gd name="connsiteX39" fmla="*/ 357625 w 6326724"/>
                <a:gd name="connsiteY39" fmla="*/ 4250783 h 6561326"/>
                <a:gd name="connsiteX40" fmla="*/ 432715 w 6326724"/>
                <a:gd name="connsiteY40" fmla="*/ 4387063 h 6561326"/>
                <a:gd name="connsiteX41" fmla="*/ 518943 w 6326724"/>
                <a:gd name="connsiteY41" fmla="*/ 4518962 h 6561326"/>
                <a:gd name="connsiteX42" fmla="*/ 718133 w 6326724"/>
                <a:gd name="connsiteY42" fmla="*/ 4773874 h 6561326"/>
                <a:gd name="connsiteX43" fmla="*/ 933704 w 6326724"/>
                <a:gd name="connsiteY43" fmla="*/ 5030717 h 6561326"/>
                <a:gd name="connsiteX44" fmla="*/ 1040900 w 6326724"/>
                <a:gd name="connsiteY44" fmla="*/ 5164806 h 6561326"/>
                <a:gd name="connsiteX45" fmla="*/ 1092401 w 6326724"/>
                <a:gd name="connsiteY45" fmla="*/ 5230628 h 6561326"/>
                <a:gd name="connsiteX46" fmla="*/ 1142854 w 6326724"/>
                <a:gd name="connsiteY46" fmla="*/ 5293615 h 6561326"/>
                <a:gd name="connsiteX47" fmla="*/ 1576354 w 6326724"/>
                <a:gd name="connsiteY47" fmla="*/ 5759128 h 6561326"/>
                <a:gd name="connsiteX48" fmla="*/ 1806865 w 6326724"/>
                <a:gd name="connsiteY48" fmla="*/ 5968571 h 6561326"/>
                <a:gd name="connsiteX49" fmla="*/ 2048253 w 6326724"/>
                <a:gd name="connsiteY49" fmla="*/ 6161654 h 6561326"/>
                <a:gd name="connsiteX50" fmla="*/ 2587506 w 6326724"/>
                <a:gd name="connsiteY50" fmla="*/ 6467059 h 6561326"/>
                <a:gd name="connsiteX51" fmla="*/ 2889176 w 6326724"/>
                <a:gd name="connsiteY51" fmla="*/ 6553360 h 6561326"/>
                <a:gd name="connsiteX52" fmla="*/ 2929698 w 6326724"/>
                <a:gd name="connsiteY52" fmla="*/ 6561326 h 6561326"/>
                <a:gd name="connsiteX53" fmla="*/ 1816374 w 6326724"/>
                <a:gd name="connsiteY53" fmla="*/ 6561326 h 6561326"/>
                <a:gd name="connsiteX54" fmla="*/ 1787601 w 6326724"/>
                <a:gd name="connsiteY54" fmla="*/ 6545761 h 6561326"/>
                <a:gd name="connsiteX55" fmla="*/ 1225544 w 6326724"/>
                <a:gd name="connsiteY55" fmla="*/ 6094158 h 6561326"/>
                <a:gd name="connsiteX56" fmla="*/ 997654 w 6326724"/>
                <a:gd name="connsiteY56" fmla="*/ 5822374 h 6561326"/>
                <a:gd name="connsiteX57" fmla="*/ 798596 w 6326724"/>
                <a:gd name="connsiteY57" fmla="*/ 5534615 h 6561326"/>
                <a:gd name="connsiteX58" fmla="*/ 752075 w 6326724"/>
                <a:gd name="connsiteY58" fmla="*/ 5461324 h 6561326"/>
                <a:gd name="connsiteX59" fmla="*/ 707650 w 6326724"/>
                <a:gd name="connsiteY59" fmla="*/ 5390221 h 6561326"/>
                <a:gd name="connsiteX60" fmla="*/ 619980 w 6326724"/>
                <a:gd name="connsiteY60" fmla="*/ 5252396 h 6561326"/>
                <a:gd name="connsiteX61" fmla="*/ 438349 w 6326724"/>
                <a:gd name="connsiteY61" fmla="*/ 4970822 h 6561326"/>
                <a:gd name="connsiteX62" fmla="*/ 261044 w 6326724"/>
                <a:gd name="connsiteY62" fmla="*/ 4673145 h 6561326"/>
                <a:gd name="connsiteX63" fmla="*/ 181107 w 6326724"/>
                <a:gd name="connsiteY63" fmla="*/ 4515356 h 6561326"/>
                <a:gd name="connsiteX64" fmla="*/ 113224 w 6326724"/>
                <a:gd name="connsiteY64" fmla="*/ 4350223 h 6561326"/>
                <a:gd name="connsiteX65" fmla="*/ 61199 w 6326724"/>
                <a:gd name="connsiteY65" fmla="*/ 4178908 h 6561326"/>
                <a:gd name="connsiteX66" fmla="*/ 41804 w 6326724"/>
                <a:gd name="connsiteY66" fmla="*/ 4091577 h 6561326"/>
                <a:gd name="connsiteX67" fmla="*/ 33287 w 6326724"/>
                <a:gd name="connsiteY67" fmla="*/ 4047781 h 6561326"/>
                <a:gd name="connsiteX68" fmla="*/ 26209 w 6326724"/>
                <a:gd name="connsiteY68" fmla="*/ 4003858 h 6561326"/>
                <a:gd name="connsiteX69" fmla="*/ 0 w 6326724"/>
                <a:gd name="connsiteY69" fmla="*/ 3651953 h 6561326"/>
                <a:gd name="connsiteX70" fmla="*/ 72731 w 6326724"/>
                <a:gd name="connsiteY70" fmla="*/ 2966307 h 6561326"/>
                <a:gd name="connsiteX71" fmla="*/ 291316 w 6326724"/>
                <a:gd name="connsiteY71" fmla="*/ 2309385 h 6561326"/>
                <a:gd name="connsiteX72" fmla="*/ 1110878 w 6326724"/>
                <a:gd name="connsiteY72" fmla="*/ 1193776 h 6561326"/>
                <a:gd name="connsiteX73" fmla="*/ 1654327 w 6326724"/>
                <a:gd name="connsiteY73" fmla="*/ 756730 h 6561326"/>
                <a:gd name="connsiteX74" fmla="*/ 2261727 w 6326724"/>
                <a:gd name="connsiteY74" fmla="*/ 409720 h 6561326"/>
                <a:gd name="connsiteX75" fmla="*/ 3610060 w 6326724"/>
                <a:gd name="connsiteY75" fmla="*/ 27032 h 6561326"/>
                <a:gd name="connsiteX76" fmla="*/ 4139342 w 6326724"/>
                <a:gd name="connsiteY76" fmla="*/ 440 h 656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6326724" h="6561326">
                  <a:moveTo>
                    <a:pt x="6326724" y="5020808"/>
                  </a:moveTo>
                  <a:lnTo>
                    <a:pt x="6326724" y="5698632"/>
                  </a:lnTo>
                  <a:lnTo>
                    <a:pt x="6067438" y="5902509"/>
                  </a:lnTo>
                  <a:cubicBezTo>
                    <a:pt x="5977868" y="5970407"/>
                    <a:pt x="5888364" y="6036453"/>
                    <a:pt x="5799974" y="6102017"/>
                  </a:cubicBezTo>
                  <a:lnTo>
                    <a:pt x="5665258" y="6202100"/>
                  </a:lnTo>
                  <a:cubicBezTo>
                    <a:pt x="5619654" y="6235719"/>
                    <a:pt x="5573656" y="6269596"/>
                    <a:pt x="5526873" y="6302828"/>
                  </a:cubicBezTo>
                  <a:cubicBezTo>
                    <a:pt x="5480220" y="6336189"/>
                    <a:pt x="5433044" y="6369423"/>
                    <a:pt x="5385080" y="6402268"/>
                  </a:cubicBezTo>
                  <a:cubicBezTo>
                    <a:pt x="5336988" y="6434857"/>
                    <a:pt x="5288500" y="6467187"/>
                    <a:pt x="5238833" y="6498875"/>
                  </a:cubicBezTo>
                  <a:lnTo>
                    <a:pt x="5138040" y="6561326"/>
                  </a:lnTo>
                  <a:lnTo>
                    <a:pt x="3946072" y="6561326"/>
                  </a:lnTo>
                  <a:lnTo>
                    <a:pt x="3976009" y="6555242"/>
                  </a:lnTo>
                  <a:cubicBezTo>
                    <a:pt x="4123712" y="6519227"/>
                    <a:pt x="4266863" y="6466383"/>
                    <a:pt x="4404855" y="6399048"/>
                  </a:cubicBezTo>
                  <a:cubicBezTo>
                    <a:pt x="4589500" y="6310299"/>
                    <a:pt x="4765232" y="6196690"/>
                    <a:pt x="4938868" y="6072132"/>
                  </a:cubicBezTo>
                  <a:cubicBezTo>
                    <a:pt x="4982245" y="6041089"/>
                    <a:pt x="5025359" y="6008630"/>
                    <a:pt x="5068342" y="5976042"/>
                  </a:cubicBezTo>
                  <a:cubicBezTo>
                    <a:pt x="5111588" y="5943453"/>
                    <a:pt x="5154702" y="5910349"/>
                    <a:pt x="5197816" y="5876730"/>
                  </a:cubicBezTo>
                  <a:lnTo>
                    <a:pt x="5460039" y="5670637"/>
                  </a:lnTo>
                  <a:cubicBezTo>
                    <a:pt x="5639966" y="5530365"/>
                    <a:pt x="5821596" y="5399753"/>
                    <a:pt x="5999033" y="5271718"/>
                  </a:cubicBezTo>
                  <a:cubicBezTo>
                    <a:pt x="6087686" y="5207700"/>
                    <a:pt x="6174667" y="5143360"/>
                    <a:pt x="6258766" y="5077603"/>
                  </a:cubicBezTo>
                  <a:close/>
                  <a:moveTo>
                    <a:pt x="4139342" y="440"/>
                  </a:moveTo>
                  <a:cubicBezTo>
                    <a:pt x="4198237" y="1301"/>
                    <a:pt x="4257068" y="3427"/>
                    <a:pt x="4315744" y="6808"/>
                  </a:cubicBezTo>
                  <a:cubicBezTo>
                    <a:pt x="4550841" y="20849"/>
                    <a:pt x="4785806" y="55240"/>
                    <a:pt x="5015400" y="113591"/>
                  </a:cubicBezTo>
                  <a:cubicBezTo>
                    <a:pt x="5244992" y="171812"/>
                    <a:pt x="5469212" y="254249"/>
                    <a:pt x="5681114" y="361418"/>
                  </a:cubicBezTo>
                  <a:cubicBezTo>
                    <a:pt x="5892754" y="468586"/>
                    <a:pt x="6093124" y="599584"/>
                    <a:pt x="6270952" y="755441"/>
                  </a:cubicBezTo>
                  <a:lnTo>
                    <a:pt x="6326724" y="807432"/>
                  </a:lnTo>
                  <a:lnTo>
                    <a:pt x="6326724" y="1231565"/>
                  </a:lnTo>
                  <a:lnTo>
                    <a:pt x="6302093" y="1203002"/>
                  </a:lnTo>
                  <a:cubicBezTo>
                    <a:pt x="6227937" y="1127247"/>
                    <a:pt x="6149211" y="1056081"/>
                    <a:pt x="6066914" y="989616"/>
                  </a:cubicBezTo>
                  <a:cubicBezTo>
                    <a:pt x="5902714" y="856299"/>
                    <a:pt x="5724360" y="740371"/>
                    <a:pt x="5533688" y="647242"/>
                  </a:cubicBezTo>
                  <a:cubicBezTo>
                    <a:pt x="5343146" y="553857"/>
                    <a:pt x="5141466" y="482239"/>
                    <a:pt x="4933626" y="432262"/>
                  </a:cubicBezTo>
                  <a:cubicBezTo>
                    <a:pt x="4725788" y="382156"/>
                    <a:pt x="4512182" y="353303"/>
                    <a:pt x="4296873" y="343126"/>
                  </a:cubicBezTo>
                  <a:cubicBezTo>
                    <a:pt x="4081172" y="332435"/>
                    <a:pt x="3865732" y="339520"/>
                    <a:pt x="3651602" y="365797"/>
                  </a:cubicBezTo>
                  <a:cubicBezTo>
                    <a:pt x="3437604" y="392202"/>
                    <a:pt x="3225572" y="436384"/>
                    <a:pt x="3018256" y="496666"/>
                  </a:cubicBezTo>
                  <a:cubicBezTo>
                    <a:pt x="2810809" y="556691"/>
                    <a:pt x="2608474" y="634362"/>
                    <a:pt x="2412429" y="724399"/>
                  </a:cubicBezTo>
                  <a:cubicBezTo>
                    <a:pt x="2019160" y="902541"/>
                    <a:pt x="1651969" y="1138775"/>
                    <a:pt x="1329857" y="1424086"/>
                  </a:cubicBezTo>
                  <a:cubicBezTo>
                    <a:pt x="1169326" y="1567192"/>
                    <a:pt x="1020588" y="1723307"/>
                    <a:pt x="887314" y="1891015"/>
                  </a:cubicBezTo>
                  <a:cubicBezTo>
                    <a:pt x="753778" y="2058466"/>
                    <a:pt x="635967" y="2238026"/>
                    <a:pt x="537420" y="2427245"/>
                  </a:cubicBezTo>
                  <a:cubicBezTo>
                    <a:pt x="438874" y="2616335"/>
                    <a:pt x="356839" y="2814313"/>
                    <a:pt x="299965" y="3020021"/>
                  </a:cubicBezTo>
                  <a:cubicBezTo>
                    <a:pt x="242961" y="3225212"/>
                    <a:pt x="213474" y="3438518"/>
                    <a:pt x="213606" y="3651953"/>
                  </a:cubicBezTo>
                  <a:cubicBezTo>
                    <a:pt x="214785" y="3756804"/>
                    <a:pt x="225269" y="3860881"/>
                    <a:pt x="250036" y="3961352"/>
                  </a:cubicBezTo>
                  <a:cubicBezTo>
                    <a:pt x="274412" y="4061950"/>
                    <a:pt x="312284" y="4158171"/>
                    <a:pt x="357625" y="4250783"/>
                  </a:cubicBezTo>
                  <a:cubicBezTo>
                    <a:pt x="380558" y="4297025"/>
                    <a:pt x="405982" y="4342366"/>
                    <a:pt x="432715" y="4387063"/>
                  </a:cubicBezTo>
                  <a:cubicBezTo>
                    <a:pt x="459841" y="4431630"/>
                    <a:pt x="488803" y="4475554"/>
                    <a:pt x="518943" y="4518962"/>
                  </a:cubicBezTo>
                  <a:cubicBezTo>
                    <a:pt x="580011" y="4605521"/>
                    <a:pt x="647893" y="4689504"/>
                    <a:pt x="718133" y="4773874"/>
                  </a:cubicBezTo>
                  <a:cubicBezTo>
                    <a:pt x="788374" y="4858372"/>
                    <a:pt x="861760" y="4942871"/>
                    <a:pt x="933704" y="5030717"/>
                  </a:cubicBezTo>
                  <a:cubicBezTo>
                    <a:pt x="969742" y="5074512"/>
                    <a:pt x="1005387" y="5119337"/>
                    <a:pt x="1040900" y="5164806"/>
                  </a:cubicBezTo>
                  <a:lnTo>
                    <a:pt x="1092401" y="5230628"/>
                  </a:lnTo>
                  <a:cubicBezTo>
                    <a:pt x="1109306" y="5251624"/>
                    <a:pt x="1125425" y="5273135"/>
                    <a:pt x="1142854" y="5293615"/>
                  </a:cubicBezTo>
                  <a:cubicBezTo>
                    <a:pt x="1278880" y="5460293"/>
                    <a:pt x="1426438" y="5613704"/>
                    <a:pt x="1576354" y="5759128"/>
                  </a:cubicBezTo>
                  <a:cubicBezTo>
                    <a:pt x="1651706" y="5831519"/>
                    <a:pt x="1728368" y="5901461"/>
                    <a:pt x="1806865" y="5968571"/>
                  </a:cubicBezTo>
                  <a:cubicBezTo>
                    <a:pt x="1885362" y="6035680"/>
                    <a:pt x="1965299" y="6100599"/>
                    <a:pt x="2048253" y="6161654"/>
                  </a:cubicBezTo>
                  <a:cubicBezTo>
                    <a:pt x="2213502" y="6284022"/>
                    <a:pt x="2391724" y="6393380"/>
                    <a:pt x="2587506" y="6467059"/>
                  </a:cubicBezTo>
                  <a:cubicBezTo>
                    <a:pt x="2685137" y="6503898"/>
                    <a:pt x="2786304" y="6532106"/>
                    <a:pt x="2889176" y="6553360"/>
                  </a:cubicBezTo>
                  <a:lnTo>
                    <a:pt x="2929698" y="6561326"/>
                  </a:lnTo>
                  <a:lnTo>
                    <a:pt x="1816374" y="6561326"/>
                  </a:lnTo>
                  <a:lnTo>
                    <a:pt x="1787601" y="6545761"/>
                  </a:lnTo>
                  <a:cubicBezTo>
                    <a:pt x="1577272" y="6422749"/>
                    <a:pt x="1389483" y="6266761"/>
                    <a:pt x="1225544" y="6094158"/>
                  </a:cubicBezTo>
                  <a:cubicBezTo>
                    <a:pt x="1143116" y="6007986"/>
                    <a:pt x="1068158" y="5916274"/>
                    <a:pt x="997654" y="5822374"/>
                  </a:cubicBezTo>
                  <a:cubicBezTo>
                    <a:pt x="927546" y="5728086"/>
                    <a:pt x="860842" y="5632381"/>
                    <a:pt x="798596" y="5534615"/>
                  </a:cubicBezTo>
                  <a:cubicBezTo>
                    <a:pt x="782608" y="5510399"/>
                    <a:pt x="767537" y="5485797"/>
                    <a:pt x="752075" y="5461324"/>
                  </a:cubicBezTo>
                  <a:lnTo>
                    <a:pt x="707650" y="5390221"/>
                  </a:lnTo>
                  <a:cubicBezTo>
                    <a:pt x="679213" y="5344237"/>
                    <a:pt x="649728" y="5298638"/>
                    <a:pt x="619980" y="5252396"/>
                  </a:cubicBezTo>
                  <a:lnTo>
                    <a:pt x="438349" y="4970822"/>
                  </a:lnTo>
                  <a:cubicBezTo>
                    <a:pt x="377413" y="4874860"/>
                    <a:pt x="317263" y="4776064"/>
                    <a:pt x="261044" y="4673145"/>
                  </a:cubicBezTo>
                  <a:cubicBezTo>
                    <a:pt x="233000" y="4621622"/>
                    <a:pt x="205874" y="4569197"/>
                    <a:pt x="181107" y="4515356"/>
                  </a:cubicBezTo>
                  <a:cubicBezTo>
                    <a:pt x="156470" y="4461385"/>
                    <a:pt x="133537" y="4406385"/>
                    <a:pt x="113224" y="4350223"/>
                  </a:cubicBezTo>
                  <a:cubicBezTo>
                    <a:pt x="93305" y="4293934"/>
                    <a:pt x="75614" y="4236872"/>
                    <a:pt x="61199" y="4178908"/>
                  </a:cubicBezTo>
                  <a:cubicBezTo>
                    <a:pt x="54385" y="4149927"/>
                    <a:pt x="47440" y="4120815"/>
                    <a:pt x="41804" y="4091577"/>
                  </a:cubicBezTo>
                  <a:lnTo>
                    <a:pt x="33287" y="4047781"/>
                  </a:lnTo>
                  <a:lnTo>
                    <a:pt x="26209" y="4003858"/>
                  </a:lnTo>
                  <a:cubicBezTo>
                    <a:pt x="7732" y="3886643"/>
                    <a:pt x="0" y="3768783"/>
                    <a:pt x="0" y="3651953"/>
                  </a:cubicBezTo>
                  <a:cubicBezTo>
                    <a:pt x="524" y="3422031"/>
                    <a:pt x="25030" y="3192109"/>
                    <a:pt x="72731" y="2966307"/>
                  </a:cubicBezTo>
                  <a:cubicBezTo>
                    <a:pt x="120301" y="2740634"/>
                    <a:pt x="193163" y="2519343"/>
                    <a:pt x="291316" y="2309385"/>
                  </a:cubicBezTo>
                  <a:cubicBezTo>
                    <a:pt x="488540" y="1889469"/>
                    <a:pt x="774352" y="1513736"/>
                    <a:pt x="1110878" y="1193776"/>
                  </a:cubicBezTo>
                  <a:cubicBezTo>
                    <a:pt x="1279535" y="1033797"/>
                    <a:pt x="1461821" y="887856"/>
                    <a:pt x="1654327" y="756730"/>
                  </a:cubicBezTo>
                  <a:cubicBezTo>
                    <a:pt x="1847096" y="625732"/>
                    <a:pt x="2049956" y="509031"/>
                    <a:pt x="2261727" y="409720"/>
                  </a:cubicBezTo>
                  <a:cubicBezTo>
                    <a:pt x="2685792" y="212515"/>
                    <a:pt x="3142357" y="82162"/>
                    <a:pt x="3610060" y="27032"/>
                  </a:cubicBezTo>
                  <a:cubicBezTo>
                    <a:pt x="3785399" y="6647"/>
                    <a:pt x="3962657" y="-2144"/>
                    <a:pt x="4139342" y="44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2" name="Freeform: Shape 2061">
              <a:extLst>
                <a:ext uri="{FF2B5EF4-FFF2-40B4-BE49-F238E27FC236}">
                  <a16:creationId xmlns:a16="http://schemas.microsoft.com/office/drawing/2014/main" id="{BC4A6C98-F96E-4587-B01F-A9B01BBFAD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0322" y="353119"/>
              <a:ext cx="6321679" cy="6521594"/>
            </a:xfrm>
            <a:custGeom>
              <a:avLst/>
              <a:gdLst>
                <a:gd name="connsiteX0" fmla="*/ 4150102 w 6321679"/>
                <a:gd name="connsiteY0" fmla="*/ 0 h 6521594"/>
                <a:gd name="connsiteX1" fmla="*/ 6083891 w 6321679"/>
                <a:gd name="connsiteY1" fmla="*/ 619943 h 6521594"/>
                <a:gd name="connsiteX2" fmla="*/ 6321679 w 6321679"/>
                <a:gd name="connsiteY2" fmla="*/ 822247 h 6521594"/>
                <a:gd name="connsiteX3" fmla="*/ 6321679 w 6321679"/>
                <a:gd name="connsiteY3" fmla="*/ 1866928 h 6521594"/>
                <a:gd name="connsiteX4" fmla="*/ 6212358 w 6321679"/>
                <a:gd name="connsiteY4" fmla="*/ 1689281 h 6521594"/>
                <a:gd name="connsiteX5" fmla="*/ 6049880 w 6321679"/>
                <a:gd name="connsiteY5" fmla="*/ 1477173 h 6521594"/>
                <a:gd name="connsiteX6" fmla="*/ 5248663 w 6321679"/>
                <a:gd name="connsiteY6" fmla="*/ 869327 h 6521594"/>
                <a:gd name="connsiteX7" fmla="*/ 4150102 w 6321679"/>
                <a:gd name="connsiteY7" fmla="*/ 644042 h 6521594"/>
                <a:gd name="connsiteX8" fmla="*/ 2867946 w 6321679"/>
                <a:gd name="connsiteY8" fmla="*/ 886459 h 6521594"/>
                <a:gd name="connsiteX9" fmla="*/ 1728892 w 6321679"/>
                <a:gd name="connsiteY9" fmla="*/ 1552397 h 6521594"/>
                <a:gd name="connsiteX10" fmla="*/ 941043 w 6321679"/>
                <a:gd name="connsiteY10" fmla="*/ 2512664 h 6521594"/>
                <a:gd name="connsiteX11" fmla="*/ 655362 w 6321679"/>
                <a:gd name="connsiteY11" fmla="*/ 3630204 h 6521594"/>
                <a:gd name="connsiteX12" fmla="*/ 1128177 w 6321679"/>
                <a:gd name="connsiteY12" fmla="*/ 4667883 h 6521594"/>
                <a:gd name="connsiteX13" fmla="*/ 1366419 w 6321679"/>
                <a:gd name="connsiteY13" fmla="*/ 4997246 h 6521594"/>
                <a:gd name="connsiteX14" fmla="*/ 3601937 w 6321679"/>
                <a:gd name="connsiteY14" fmla="*/ 6284685 h 6521594"/>
                <a:gd name="connsiteX15" fmla="*/ 5298985 w 6321679"/>
                <a:gd name="connsiteY15" fmla="*/ 5492643 h 6521594"/>
                <a:gd name="connsiteX16" fmla="*/ 5505513 w 6321679"/>
                <a:gd name="connsiteY16" fmla="*/ 5335367 h 6521594"/>
                <a:gd name="connsiteX17" fmla="*/ 6252618 w 6321679"/>
                <a:gd name="connsiteY17" fmla="*/ 4722492 h 6521594"/>
                <a:gd name="connsiteX18" fmla="*/ 6321679 w 6321679"/>
                <a:gd name="connsiteY18" fmla="*/ 4651477 h 6521594"/>
                <a:gd name="connsiteX19" fmla="*/ 6321679 w 6321679"/>
                <a:gd name="connsiteY19" fmla="*/ 5523097 h 6521594"/>
                <a:gd name="connsiteX20" fmla="*/ 6024428 w 6321679"/>
                <a:gd name="connsiteY20" fmla="*/ 5754969 h 6521594"/>
                <a:gd name="connsiteX21" fmla="*/ 5702345 w 6321679"/>
                <a:gd name="connsiteY21" fmla="*/ 6000018 h 6521594"/>
                <a:gd name="connsiteX22" fmla="*/ 4988380 w 6321679"/>
                <a:gd name="connsiteY22" fmla="*/ 6506549 h 6521594"/>
                <a:gd name="connsiteX23" fmla="*/ 4961490 w 6321679"/>
                <a:gd name="connsiteY23" fmla="*/ 6521594 h 6521594"/>
                <a:gd name="connsiteX24" fmla="*/ 2011326 w 6321679"/>
                <a:gd name="connsiteY24" fmla="*/ 6521594 h 6521594"/>
                <a:gd name="connsiteX25" fmla="*/ 1982893 w 6321679"/>
                <a:gd name="connsiteY25" fmla="*/ 6505768 h 6521594"/>
                <a:gd name="connsiteX26" fmla="*/ 824149 w 6321679"/>
                <a:gd name="connsiteY26" fmla="*/ 5358682 h 6521594"/>
                <a:gd name="connsiteX27" fmla="*/ 0 w 6321679"/>
                <a:gd name="connsiteY27" fmla="*/ 3630075 h 6521594"/>
                <a:gd name="connsiteX28" fmla="*/ 4150102 w 6321679"/>
                <a:gd name="connsiteY28" fmla="*/ 0 h 6521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321679" h="6521594">
                  <a:moveTo>
                    <a:pt x="4150102" y="0"/>
                  </a:moveTo>
                  <a:cubicBezTo>
                    <a:pt x="4918148" y="0"/>
                    <a:pt x="5569597" y="228540"/>
                    <a:pt x="6083891" y="619943"/>
                  </a:cubicBezTo>
                  <a:lnTo>
                    <a:pt x="6321679" y="822247"/>
                  </a:lnTo>
                  <a:lnTo>
                    <a:pt x="6321679" y="1866928"/>
                  </a:lnTo>
                  <a:lnTo>
                    <a:pt x="6212358" y="1689281"/>
                  </a:lnTo>
                  <a:cubicBezTo>
                    <a:pt x="6161484" y="1615222"/>
                    <a:pt x="6107295" y="1544427"/>
                    <a:pt x="6049880" y="1477173"/>
                  </a:cubicBezTo>
                  <a:cubicBezTo>
                    <a:pt x="5825135" y="1214018"/>
                    <a:pt x="5555573" y="1009470"/>
                    <a:pt x="5248663" y="869327"/>
                  </a:cubicBezTo>
                  <a:cubicBezTo>
                    <a:pt x="4921178" y="719909"/>
                    <a:pt x="4551627" y="644042"/>
                    <a:pt x="4150102" y="644042"/>
                  </a:cubicBezTo>
                  <a:cubicBezTo>
                    <a:pt x="3724203" y="644042"/>
                    <a:pt x="3292799" y="725448"/>
                    <a:pt x="2867946" y="886459"/>
                  </a:cubicBezTo>
                  <a:cubicBezTo>
                    <a:pt x="2454234" y="1042832"/>
                    <a:pt x="2060440" y="1273141"/>
                    <a:pt x="1728892" y="1552397"/>
                  </a:cubicBezTo>
                  <a:cubicBezTo>
                    <a:pt x="1391580" y="1836419"/>
                    <a:pt x="1126473" y="2159600"/>
                    <a:pt x="941043" y="2512664"/>
                  </a:cubicBezTo>
                  <a:cubicBezTo>
                    <a:pt x="751551" y="2873583"/>
                    <a:pt x="655362" y="3249575"/>
                    <a:pt x="655362" y="3630204"/>
                  </a:cubicBezTo>
                  <a:cubicBezTo>
                    <a:pt x="655362" y="4013537"/>
                    <a:pt x="808817" y="4237405"/>
                    <a:pt x="1128177" y="4667883"/>
                  </a:cubicBezTo>
                  <a:cubicBezTo>
                    <a:pt x="1205232" y="4771702"/>
                    <a:pt x="1284908" y="4879129"/>
                    <a:pt x="1366419" y="4997246"/>
                  </a:cubicBezTo>
                  <a:cubicBezTo>
                    <a:pt x="1989282" y="5899677"/>
                    <a:pt x="2657880" y="6284685"/>
                    <a:pt x="3601937" y="6284685"/>
                  </a:cubicBezTo>
                  <a:cubicBezTo>
                    <a:pt x="4221523" y="6284685"/>
                    <a:pt x="4676122" y="5971036"/>
                    <a:pt x="5298985" y="5492643"/>
                  </a:cubicBezTo>
                  <a:cubicBezTo>
                    <a:pt x="5368571" y="5439187"/>
                    <a:pt x="5438156" y="5386375"/>
                    <a:pt x="5505513" y="5335367"/>
                  </a:cubicBezTo>
                  <a:cubicBezTo>
                    <a:pt x="5779335" y="5127761"/>
                    <a:pt x="6041730" y="4928776"/>
                    <a:pt x="6252618" y="4722492"/>
                  </a:cubicBezTo>
                  <a:lnTo>
                    <a:pt x="6321679" y="4651477"/>
                  </a:lnTo>
                  <a:lnTo>
                    <a:pt x="6321679" y="5523097"/>
                  </a:lnTo>
                  <a:lnTo>
                    <a:pt x="6024428" y="5754969"/>
                  </a:lnTo>
                  <a:cubicBezTo>
                    <a:pt x="5918395" y="5835747"/>
                    <a:pt x="5810491" y="5916953"/>
                    <a:pt x="5702345" y="6000018"/>
                  </a:cubicBezTo>
                  <a:cubicBezTo>
                    <a:pt x="5466020" y="6181541"/>
                    <a:pt x="5232938" y="6357503"/>
                    <a:pt x="4988380" y="6506549"/>
                  </a:cubicBezTo>
                  <a:lnTo>
                    <a:pt x="4961490" y="6521594"/>
                  </a:lnTo>
                  <a:lnTo>
                    <a:pt x="2011326" y="6521594"/>
                  </a:lnTo>
                  <a:lnTo>
                    <a:pt x="1982893" y="6505768"/>
                  </a:lnTo>
                  <a:cubicBezTo>
                    <a:pt x="1531799" y="6233999"/>
                    <a:pt x="1157400" y="5841520"/>
                    <a:pt x="824149" y="5358682"/>
                  </a:cubicBezTo>
                  <a:cubicBezTo>
                    <a:pt x="424196" y="4779302"/>
                    <a:pt x="0" y="4381929"/>
                    <a:pt x="0" y="3630075"/>
                  </a:cubicBezTo>
                  <a:cubicBezTo>
                    <a:pt x="0" y="1625174"/>
                    <a:pt x="2089794" y="0"/>
                    <a:pt x="415010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3" name="Freeform: Shape 2062">
              <a:extLst>
                <a:ext uri="{FF2B5EF4-FFF2-40B4-BE49-F238E27FC236}">
                  <a16:creationId xmlns:a16="http://schemas.microsoft.com/office/drawing/2014/main" id="{A66409EC-9CC3-482A-A4A5-54ED092B3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0322" y="353119"/>
              <a:ext cx="6321679" cy="6521594"/>
            </a:xfrm>
            <a:custGeom>
              <a:avLst/>
              <a:gdLst>
                <a:gd name="connsiteX0" fmla="*/ 4150102 w 6321679"/>
                <a:gd name="connsiteY0" fmla="*/ 0 h 6521594"/>
                <a:gd name="connsiteX1" fmla="*/ 6083891 w 6321679"/>
                <a:gd name="connsiteY1" fmla="*/ 619943 h 6521594"/>
                <a:gd name="connsiteX2" fmla="*/ 6321679 w 6321679"/>
                <a:gd name="connsiteY2" fmla="*/ 822247 h 6521594"/>
                <a:gd name="connsiteX3" fmla="*/ 6321679 w 6321679"/>
                <a:gd name="connsiteY3" fmla="*/ 2150195 h 6521594"/>
                <a:gd name="connsiteX4" fmla="*/ 6241288 w 6321679"/>
                <a:gd name="connsiteY4" fmla="*/ 1985338 h 6521594"/>
                <a:gd name="connsiteX5" fmla="*/ 5949367 w 6321679"/>
                <a:gd name="connsiteY5" fmla="*/ 1559997 h 6521594"/>
                <a:gd name="connsiteX6" fmla="*/ 5193362 w 6321679"/>
                <a:gd name="connsiteY6" fmla="*/ 986156 h 6521594"/>
                <a:gd name="connsiteX7" fmla="*/ 4150102 w 6321679"/>
                <a:gd name="connsiteY7" fmla="*/ 772850 h 6521594"/>
                <a:gd name="connsiteX8" fmla="*/ 2914861 w 6321679"/>
                <a:gd name="connsiteY8" fmla="*/ 1006637 h 6521594"/>
                <a:gd name="connsiteX9" fmla="*/ 1814073 w 6321679"/>
                <a:gd name="connsiteY9" fmla="*/ 1650163 h 6521594"/>
                <a:gd name="connsiteX10" fmla="*/ 1057412 w 6321679"/>
                <a:gd name="connsiteY10" fmla="*/ 2571657 h 6521594"/>
                <a:gd name="connsiteX11" fmla="*/ 786277 w 6321679"/>
                <a:gd name="connsiteY11" fmla="*/ 3630204 h 6521594"/>
                <a:gd name="connsiteX12" fmla="*/ 1233931 w 6321679"/>
                <a:gd name="connsiteY12" fmla="*/ 4592016 h 6521594"/>
                <a:gd name="connsiteX13" fmla="*/ 1474795 w 6321679"/>
                <a:gd name="connsiteY13" fmla="*/ 4924985 h 6521594"/>
                <a:gd name="connsiteX14" fmla="*/ 2393691 w 6321679"/>
                <a:gd name="connsiteY14" fmla="*/ 5846995 h 6521594"/>
                <a:gd name="connsiteX15" fmla="*/ 3601805 w 6321679"/>
                <a:gd name="connsiteY15" fmla="*/ 6155876 h 6521594"/>
                <a:gd name="connsiteX16" fmla="*/ 4378909 w 6321679"/>
                <a:gd name="connsiteY16" fmla="*/ 5959186 h 6521594"/>
                <a:gd name="connsiteX17" fmla="*/ 5218129 w 6321679"/>
                <a:gd name="connsiteY17" fmla="*/ 5391271 h 6521594"/>
                <a:gd name="connsiteX18" fmla="*/ 5425313 w 6321679"/>
                <a:gd name="connsiteY18" fmla="*/ 5233481 h 6521594"/>
                <a:gd name="connsiteX19" fmla="*/ 6254366 w 6321679"/>
                <a:gd name="connsiteY19" fmla="*/ 4534301 h 6521594"/>
                <a:gd name="connsiteX20" fmla="*/ 6321679 w 6321679"/>
                <a:gd name="connsiteY20" fmla="*/ 4456641 h 6521594"/>
                <a:gd name="connsiteX21" fmla="*/ 6321679 w 6321679"/>
                <a:gd name="connsiteY21" fmla="*/ 5523097 h 6521594"/>
                <a:gd name="connsiteX22" fmla="*/ 6024428 w 6321679"/>
                <a:gd name="connsiteY22" fmla="*/ 5754969 h 6521594"/>
                <a:gd name="connsiteX23" fmla="*/ 5702345 w 6321679"/>
                <a:gd name="connsiteY23" fmla="*/ 6000018 h 6521594"/>
                <a:gd name="connsiteX24" fmla="*/ 4988380 w 6321679"/>
                <a:gd name="connsiteY24" fmla="*/ 6506549 h 6521594"/>
                <a:gd name="connsiteX25" fmla="*/ 4961490 w 6321679"/>
                <a:gd name="connsiteY25" fmla="*/ 6521594 h 6521594"/>
                <a:gd name="connsiteX26" fmla="*/ 2011326 w 6321679"/>
                <a:gd name="connsiteY26" fmla="*/ 6521594 h 6521594"/>
                <a:gd name="connsiteX27" fmla="*/ 1982893 w 6321679"/>
                <a:gd name="connsiteY27" fmla="*/ 6505768 h 6521594"/>
                <a:gd name="connsiteX28" fmla="*/ 824149 w 6321679"/>
                <a:gd name="connsiteY28" fmla="*/ 5358682 h 6521594"/>
                <a:gd name="connsiteX29" fmla="*/ 0 w 6321679"/>
                <a:gd name="connsiteY29" fmla="*/ 3630075 h 6521594"/>
                <a:gd name="connsiteX30" fmla="*/ 4150102 w 6321679"/>
                <a:gd name="connsiteY30" fmla="*/ 0 h 6521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321679" h="6521594">
                  <a:moveTo>
                    <a:pt x="4150102" y="0"/>
                  </a:moveTo>
                  <a:cubicBezTo>
                    <a:pt x="4918148" y="0"/>
                    <a:pt x="5569597" y="228540"/>
                    <a:pt x="6083891" y="619943"/>
                  </a:cubicBezTo>
                  <a:lnTo>
                    <a:pt x="6321679" y="822247"/>
                  </a:lnTo>
                  <a:lnTo>
                    <a:pt x="6321679" y="2150195"/>
                  </a:lnTo>
                  <a:lnTo>
                    <a:pt x="6241288" y="1985338"/>
                  </a:lnTo>
                  <a:cubicBezTo>
                    <a:pt x="6156788" y="1831195"/>
                    <a:pt x="6059249" y="1688709"/>
                    <a:pt x="5949367" y="1559997"/>
                  </a:cubicBezTo>
                  <a:cubicBezTo>
                    <a:pt x="5737073" y="1311397"/>
                    <a:pt x="5482843" y="1118314"/>
                    <a:pt x="5193362" y="986156"/>
                  </a:cubicBezTo>
                  <a:cubicBezTo>
                    <a:pt x="4883437" y="844596"/>
                    <a:pt x="4532365" y="772850"/>
                    <a:pt x="4150102" y="772850"/>
                  </a:cubicBezTo>
                  <a:cubicBezTo>
                    <a:pt x="3746218" y="772850"/>
                    <a:pt x="3319008" y="853613"/>
                    <a:pt x="2914861" y="1006637"/>
                  </a:cubicBezTo>
                  <a:cubicBezTo>
                    <a:pt x="2515039" y="1157857"/>
                    <a:pt x="2134350" y="1380438"/>
                    <a:pt x="1814073" y="1650163"/>
                  </a:cubicBezTo>
                  <a:cubicBezTo>
                    <a:pt x="1494190" y="1919502"/>
                    <a:pt x="1232622" y="2238173"/>
                    <a:pt x="1057412" y="2571657"/>
                  </a:cubicBezTo>
                  <a:cubicBezTo>
                    <a:pt x="877486" y="2914158"/>
                    <a:pt x="786277" y="3270313"/>
                    <a:pt x="786277" y="3630204"/>
                  </a:cubicBezTo>
                  <a:cubicBezTo>
                    <a:pt x="786277" y="3974121"/>
                    <a:pt x="923483" y="4173646"/>
                    <a:pt x="1233931" y="4592016"/>
                  </a:cubicBezTo>
                  <a:cubicBezTo>
                    <a:pt x="1311641" y="4696736"/>
                    <a:pt x="1391972" y="4805064"/>
                    <a:pt x="1474795" y="4924985"/>
                  </a:cubicBezTo>
                  <a:cubicBezTo>
                    <a:pt x="1767682" y="5349278"/>
                    <a:pt x="2068172" y="5650948"/>
                    <a:pt x="2393691" y="5846995"/>
                  </a:cubicBezTo>
                  <a:cubicBezTo>
                    <a:pt x="2738735" y="6054891"/>
                    <a:pt x="3133971" y="6155876"/>
                    <a:pt x="3601805" y="6155876"/>
                  </a:cubicBezTo>
                  <a:cubicBezTo>
                    <a:pt x="3867305" y="6155876"/>
                    <a:pt x="4114196" y="6093405"/>
                    <a:pt x="4378909" y="5959186"/>
                  </a:cubicBezTo>
                  <a:cubicBezTo>
                    <a:pt x="4650699" y="5821362"/>
                    <a:pt x="4919737" y="5620421"/>
                    <a:pt x="5218129" y="5391271"/>
                  </a:cubicBezTo>
                  <a:cubicBezTo>
                    <a:pt x="5288107" y="5337558"/>
                    <a:pt x="5357824" y="5284617"/>
                    <a:pt x="5425313" y="5233481"/>
                  </a:cubicBezTo>
                  <a:cubicBezTo>
                    <a:pt x="5739037" y="4995556"/>
                    <a:pt x="6037512" y="4769168"/>
                    <a:pt x="6254366" y="4534301"/>
                  </a:cubicBezTo>
                  <a:lnTo>
                    <a:pt x="6321679" y="4456641"/>
                  </a:lnTo>
                  <a:lnTo>
                    <a:pt x="6321679" y="5523097"/>
                  </a:lnTo>
                  <a:lnTo>
                    <a:pt x="6024428" y="5754969"/>
                  </a:lnTo>
                  <a:cubicBezTo>
                    <a:pt x="5918395" y="5835747"/>
                    <a:pt x="5810491" y="5916953"/>
                    <a:pt x="5702345" y="6000018"/>
                  </a:cubicBezTo>
                  <a:cubicBezTo>
                    <a:pt x="5466020" y="6181541"/>
                    <a:pt x="5232938" y="6357503"/>
                    <a:pt x="4988380" y="6506549"/>
                  </a:cubicBezTo>
                  <a:lnTo>
                    <a:pt x="4961490" y="6521594"/>
                  </a:lnTo>
                  <a:lnTo>
                    <a:pt x="2011326" y="6521594"/>
                  </a:lnTo>
                  <a:lnTo>
                    <a:pt x="1982893" y="6505768"/>
                  </a:lnTo>
                  <a:cubicBezTo>
                    <a:pt x="1531799" y="6233999"/>
                    <a:pt x="1157400" y="5841520"/>
                    <a:pt x="824149" y="5358682"/>
                  </a:cubicBezTo>
                  <a:cubicBezTo>
                    <a:pt x="424196" y="4779302"/>
                    <a:pt x="0" y="4381929"/>
                    <a:pt x="0" y="3630075"/>
                  </a:cubicBezTo>
                  <a:cubicBezTo>
                    <a:pt x="0" y="1625174"/>
                    <a:pt x="2089794" y="0"/>
                    <a:pt x="415010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50" name="Picture 2" descr="Señal de peligro indeterminado – Canal del Área de Tecnología Educativa">
            <a:extLst>
              <a:ext uri="{FF2B5EF4-FFF2-40B4-BE49-F238E27FC236}">
                <a16:creationId xmlns:a16="http://schemas.microsoft.com/office/drawing/2014/main" id="{2716952F-2413-26B1-28E0-43CE7995C4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708392" y="2062297"/>
            <a:ext cx="4142232" cy="3656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16545EFF-F8B7-06CC-6D0E-E73FD14A7C77}"/>
              </a:ext>
            </a:extLst>
          </p:cNvPr>
          <p:cNvSpPr txBox="1"/>
          <p:nvPr/>
        </p:nvSpPr>
        <p:spPr>
          <a:xfrm>
            <a:off x="911311" y="2628160"/>
            <a:ext cx="6797080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AR" sz="3200" dirty="0">
                <a:solidFill>
                  <a:srgbClr val="FF0000"/>
                </a:solidFill>
              </a:rPr>
              <a:t>Las frases presentadas a continuación pueden herir la sensibilidad en algunas personas. </a:t>
            </a:r>
          </a:p>
          <a:p>
            <a:pPr algn="ctr"/>
            <a:endParaRPr lang="es-AR" sz="3200" dirty="0">
              <a:solidFill>
                <a:srgbClr val="FF0000"/>
              </a:solidFill>
            </a:endParaRPr>
          </a:p>
          <a:p>
            <a:pPr algn="ctr"/>
            <a:endParaRPr lang="es-AR" sz="3200" dirty="0">
              <a:solidFill>
                <a:srgbClr val="FF0000"/>
              </a:solidFill>
            </a:endParaRPr>
          </a:p>
          <a:p>
            <a:pPr algn="ctr"/>
            <a:r>
              <a:rPr lang="es-AR" sz="3200" dirty="0">
                <a:solidFill>
                  <a:srgbClr val="FF0000"/>
                </a:solidFill>
              </a:rPr>
              <a:t>Si lo prefieres, puedes mirar hacia otro lado durante 2 minutos</a:t>
            </a:r>
          </a:p>
        </p:txBody>
      </p:sp>
    </p:spTree>
    <p:extLst>
      <p:ext uri="{BB962C8B-B14F-4D97-AF65-F5344CB8AC3E}">
        <p14:creationId xmlns:p14="http://schemas.microsoft.com/office/powerpoint/2010/main" val="1765853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9389737-21F2-AC50-C97A-4641AC23F4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64" name="Rectangle 2054">
            <a:extLst>
              <a:ext uri="{FF2B5EF4-FFF2-40B4-BE49-F238E27FC236}">
                <a16:creationId xmlns:a16="http://schemas.microsoft.com/office/drawing/2014/main" id="{9C6E646F-67B3-C667-0580-89C7E1566C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5" name="Rectangle 2056">
            <a:extLst>
              <a:ext uri="{FF2B5EF4-FFF2-40B4-BE49-F238E27FC236}">
                <a16:creationId xmlns:a16="http://schemas.microsoft.com/office/drawing/2014/main" id="{EEC2F2C1-AC67-A2DF-2D1E-898075AC0E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7E7BF71-54FF-B859-BFF7-CDA88010BC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746" y="836529"/>
            <a:ext cx="7237238" cy="1654051"/>
          </a:xfrm>
        </p:spPr>
        <p:txBody>
          <a:bodyPr anchor="t">
            <a:noAutofit/>
          </a:bodyPr>
          <a:lstStyle/>
          <a:p>
            <a:pPr marL="0" indent="0" algn="ctr">
              <a:buNone/>
            </a:pPr>
            <a:r>
              <a:rPr lang="es-AR" sz="2400" dirty="0">
                <a:solidFill>
                  <a:schemeClr val="tx2"/>
                </a:solidFill>
              </a:rPr>
              <a:t>Las  siguientes estadísticas simples fueron seleccionadas para visibilizar datos reales y niveles de aprobación, no inicio de curso, etc. </a:t>
            </a:r>
          </a:p>
          <a:p>
            <a:pPr marL="0" indent="0">
              <a:buNone/>
            </a:pPr>
            <a:endParaRPr lang="es-AR" sz="2400" dirty="0">
              <a:solidFill>
                <a:schemeClr val="tx2"/>
              </a:solidFill>
            </a:endParaRPr>
          </a:p>
          <a:p>
            <a:pPr marL="0" indent="0" algn="ctr">
              <a:buNone/>
            </a:pPr>
            <a:r>
              <a:rPr lang="es-AR" sz="2400" dirty="0">
                <a:solidFill>
                  <a:schemeClr val="tx2"/>
                </a:solidFill>
              </a:rPr>
              <a:t>Estas estadísticas son generalmente compartidas en reuniones de cátedra</a:t>
            </a:r>
          </a:p>
        </p:txBody>
      </p:sp>
      <p:grpSp>
        <p:nvGrpSpPr>
          <p:cNvPr id="2059" name="Group 2058">
            <a:extLst>
              <a:ext uri="{FF2B5EF4-FFF2-40B4-BE49-F238E27FC236}">
                <a16:creationId xmlns:a16="http://schemas.microsoft.com/office/drawing/2014/main" id="{EE0FD850-5F1A-625F-C14F-1EF5DFEF06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818240" y="-16714"/>
            <a:ext cx="6373761" cy="6874714"/>
            <a:chOff x="5818240" y="-1"/>
            <a:chExt cx="6373761" cy="6874714"/>
          </a:xfrm>
        </p:grpSpPr>
        <p:sp>
          <p:nvSpPr>
            <p:cNvPr id="2060" name="Freeform: Shape 2059">
              <a:extLst>
                <a:ext uri="{FF2B5EF4-FFF2-40B4-BE49-F238E27FC236}">
                  <a16:creationId xmlns:a16="http://schemas.microsoft.com/office/drawing/2014/main" id="{A7CD59D2-ABA3-0302-8570-D4CB2DE509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18240" y="-1"/>
              <a:ext cx="6373761" cy="6874714"/>
            </a:xfrm>
            <a:custGeom>
              <a:avLst/>
              <a:gdLst>
                <a:gd name="connsiteX0" fmla="*/ 6373761 w 6373761"/>
                <a:gd name="connsiteY0" fmla="*/ 5771297 h 6874714"/>
                <a:gd name="connsiteX1" fmla="*/ 6373761 w 6373761"/>
                <a:gd name="connsiteY1" fmla="*/ 6247960 h 6874714"/>
                <a:gd name="connsiteX2" fmla="*/ 6235932 w 6373761"/>
                <a:gd name="connsiteY2" fmla="*/ 6361930 h 6874714"/>
                <a:gd name="connsiteX3" fmla="*/ 5960375 w 6373761"/>
                <a:gd name="connsiteY3" fmla="*/ 6587489 h 6874714"/>
                <a:gd name="connsiteX4" fmla="*/ 5822907 w 6373761"/>
                <a:gd name="connsiteY4" fmla="*/ 6701871 h 6874714"/>
                <a:gd name="connsiteX5" fmla="*/ 5681115 w 6373761"/>
                <a:gd name="connsiteY5" fmla="*/ 6816896 h 6874714"/>
                <a:gd name="connsiteX6" fmla="*/ 5604096 w 6373761"/>
                <a:gd name="connsiteY6" fmla="*/ 6874714 h 6874714"/>
                <a:gd name="connsiteX7" fmla="*/ 4878485 w 6373761"/>
                <a:gd name="connsiteY7" fmla="*/ 6874714 h 6874714"/>
                <a:gd name="connsiteX8" fmla="*/ 5006014 w 6373761"/>
                <a:gd name="connsiteY8" fmla="*/ 6800200 h 6874714"/>
                <a:gd name="connsiteX9" fmla="*/ 5149855 w 6373761"/>
                <a:gd name="connsiteY9" fmla="*/ 6707667 h 6874714"/>
                <a:gd name="connsiteX10" fmla="*/ 5431866 w 6373761"/>
                <a:gd name="connsiteY10" fmla="*/ 6506210 h 6874714"/>
                <a:gd name="connsiteX11" fmla="*/ 5571036 w 6373761"/>
                <a:gd name="connsiteY11" fmla="*/ 6399557 h 6874714"/>
                <a:gd name="connsiteX12" fmla="*/ 5711649 w 6373761"/>
                <a:gd name="connsiteY12" fmla="*/ 6288912 h 6874714"/>
                <a:gd name="connsiteX13" fmla="*/ 6276589 w 6373761"/>
                <a:gd name="connsiteY13" fmla="*/ 5852379 h 6874714"/>
                <a:gd name="connsiteX14" fmla="*/ 3975975 w 6373761"/>
                <a:gd name="connsiteY14" fmla="*/ 263 h 6874714"/>
                <a:gd name="connsiteX15" fmla="*/ 4350473 w 6373761"/>
                <a:gd name="connsiteY15" fmla="*/ 24963 h 6874714"/>
                <a:gd name="connsiteX16" fmla="*/ 5077909 w 6373761"/>
                <a:gd name="connsiteY16" fmla="*/ 189450 h 6874714"/>
                <a:gd name="connsiteX17" fmla="*/ 5746507 w 6373761"/>
                <a:gd name="connsiteY17" fmla="*/ 505804 h 6874714"/>
                <a:gd name="connsiteX18" fmla="*/ 6322456 w 6373761"/>
                <a:gd name="connsiteY18" fmla="*/ 956633 h 6874714"/>
                <a:gd name="connsiteX19" fmla="*/ 6373761 w 6373761"/>
                <a:gd name="connsiteY19" fmla="*/ 1011863 h 6874714"/>
                <a:gd name="connsiteX20" fmla="*/ 6373761 w 6373761"/>
                <a:gd name="connsiteY20" fmla="*/ 1185075 h 6874714"/>
                <a:gd name="connsiteX21" fmla="*/ 6359489 w 6373761"/>
                <a:gd name="connsiteY21" fmla="*/ 1169497 h 6874714"/>
                <a:gd name="connsiteX22" fmla="*/ 6233869 w 6373761"/>
                <a:gd name="connsiteY22" fmla="*/ 1047442 h 6874714"/>
                <a:gd name="connsiteX23" fmla="*/ 5961423 w 6373761"/>
                <a:gd name="connsiteY23" fmla="*/ 827953 h 6874714"/>
                <a:gd name="connsiteX24" fmla="*/ 5663555 w 6373761"/>
                <a:gd name="connsiteY24" fmla="*/ 645304 h 6874714"/>
                <a:gd name="connsiteX25" fmla="*/ 5013827 w 6373761"/>
                <a:gd name="connsiteY25" fmla="*/ 397863 h 6874714"/>
                <a:gd name="connsiteX26" fmla="*/ 4327409 w 6373761"/>
                <a:gd name="connsiteY26" fmla="*/ 302545 h 6874714"/>
                <a:gd name="connsiteX27" fmla="*/ 3639939 w 6373761"/>
                <a:gd name="connsiteY27" fmla="*/ 338868 h 6874714"/>
                <a:gd name="connsiteX28" fmla="*/ 3302495 w 6373761"/>
                <a:gd name="connsiteY28" fmla="*/ 403659 h 6874714"/>
                <a:gd name="connsiteX29" fmla="*/ 2971604 w 6373761"/>
                <a:gd name="connsiteY29" fmla="*/ 496273 h 6874714"/>
                <a:gd name="connsiteX30" fmla="*/ 2648706 w 6373761"/>
                <a:gd name="connsiteY30" fmla="*/ 614389 h 6874714"/>
                <a:gd name="connsiteX31" fmla="*/ 2335374 w 6373761"/>
                <a:gd name="connsiteY31" fmla="*/ 757109 h 6874714"/>
                <a:gd name="connsiteX32" fmla="*/ 1741342 w 6373761"/>
                <a:gd name="connsiteY32" fmla="*/ 1107725 h 6874714"/>
                <a:gd name="connsiteX33" fmla="*/ 1600861 w 6373761"/>
                <a:gd name="connsiteY33" fmla="*/ 1208710 h 6874714"/>
                <a:gd name="connsiteX34" fmla="*/ 1531799 w 6373761"/>
                <a:gd name="connsiteY34" fmla="*/ 1260879 h 6874714"/>
                <a:gd name="connsiteX35" fmla="*/ 1463655 w 6373761"/>
                <a:gd name="connsiteY35" fmla="*/ 1314333 h 6874714"/>
                <a:gd name="connsiteX36" fmla="*/ 1200777 w 6373761"/>
                <a:gd name="connsiteY36" fmla="*/ 1541166 h 6874714"/>
                <a:gd name="connsiteX37" fmla="*/ 731501 w 6373761"/>
                <a:gd name="connsiteY37" fmla="*/ 2055754 h 6874714"/>
                <a:gd name="connsiteX38" fmla="*/ 531393 w 6373761"/>
                <a:gd name="connsiteY38" fmla="*/ 2342739 h 6874714"/>
                <a:gd name="connsiteX39" fmla="*/ 361033 w 6373761"/>
                <a:gd name="connsiteY39" fmla="*/ 2649046 h 6874714"/>
                <a:gd name="connsiteX40" fmla="*/ 323292 w 6373761"/>
                <a:gd name="connsiteY40" fmla="*/ 2728263 h 6874714"/>
                <a:gd name="connsiteX41" fmla="*/ 304945 w 6373761"/>
                <a:gd name="connsiteY41" fmla="*/ 2768193 h 6874714"/>
                <a:gd name="connsiteX42" fmla="*/ 287516 w 6373761"/>
                <a:gd name="connsiteY42" fmla="*/ 2808510 h 6874714"/>
                <a:gd name="connsiteX43" fmla="*/ 254230 w 6373761"/>
                <a:gd name="connsiteY43" fmla="*/ 2889788 h 6874714"/>
                <a:gd name="connsiteX44" fmla="*/ 223042 w 6373761"/>
                <a:gd name="connsiteY44" fmla="*/ 2971968 h 6874714"/>
                <a:gd name="connsiteX45" fmla="*/ 121611 w 6373761"/>
                <a:gd name="connsiteY45" fmla="*/ 3308544 h 6874714"/>
                <a:gd name="connsiteX46" fmla="*/ 39314 w 6373761"/>
                <a:gd name="connsiteY46" fmla="*/ 4005912 h 6874714"/>
                <a:gd name="connsiteX47" fmla="*/ 73910 w 6373761"/>
                <a:gd name="connsiteY47" fmla="*/ 4354081 h 6874714"/>
                <a:gd name="connsiteX48" fmla="*/ 179534 w 6373761"/>
                <a:gd name="connsiteY48" fmla="*/ 4687050 h 6874714"/>
                <a:gd name="connsiteX49" fmla="*/ 215964 w 6373761"/>
                <a:gd name="connsiteY49" fmla="*/ 4766654 h 6874714"/>
                <a:gd name="connsiteX50" fmla="*/ 256457 w 6373761"/>
                <a:gd name="connsiteY50" fmla="*/ 4844455 h 6874714"/>
                <a:gd name="connsiteX51" fmla="*/ 346225 w 6373761"/>
                <a:gd name="connsiteY51" fmla="*/ 4995290 h 6874714"/>
                <a:gd name="connsiteX52" fmla="*/ 445296 w 6373761"/>
                <a:gd name="connsiteY52" fmla="*/ 5140971 h 6874714"/>
                <a:gd name="connsiteX53" fmla="*/ 551443 w 6373761"/>
                <a:gd name="connsiteY53" fmla="*/ 5282531 h 6874714"/>
                <a:gd name="connsiteX54" fmla="*/ 772387 w 6373761"/>
                <a:gd name="connsiteY54" fmla="*/ 5562561 h 6874714"/>
                <a:gd name="connsiteX55" fmla="*/ 882858 w 6373761"/>
                <a:gd name="connsiteY55" fmla="*/ 5704507 h 6874714"/>
                <a:gd name="connsiteX56" fmla="*/ 990316 w 6373761"/>
                <a:gd name="connsiteY56" fmla="*/ 5848258 h 6874714"/>
                <a:gd name="connsiteX57" fmla="*/ 1097774 w 6373761"/>
                <a:gd name="connsiteY57" fmla="*/ 5987114 h 6874714"/>
                <a:gd name="connsiteX58" fmla="*/ 1210080 w 6373761"/>
                <a:gd name="connsiteY58" fmla="*/ 6121203 h 6874714"/>
                <a:gd name="connsiteX59" fmla="*/ 1448192 w 6373761"/>
                <a:gd name="connsiteY59" fmla="*/ 6374054 h 6874714"/>
                <a:gd name="connsiteX60" fmla="*/ 1982991 w 6373761"/>
                <a:gd name="connsiteY60" fmla="*/ 6796158 h 6874714"/>
                <a:gd name="connsiteX61" fmla="*/ 2118475 w 6373761"/>
                <a:gd name="connsiteY61" fmla="*/ 6874714 h 6874714"/>
                <a:gd name="connsiteX62" fmla="*/ 1569874 w 6373761"/>
                <a:gd name="connsiteY62" fmla="*/ 6874714 h 6874714"/>
                <a:gd name="connsiteX63" fmla="*/ 1507802 w 6373761"/>
                <a:gd name="connsiteY63" fmla="*/ 6817815 h 6874714"/>
                <a:gd name="connsiteX64" fmla="*/ 1256865 w 6373761"/>
                <a:gd name="connsiteY64" fmla="*/ 6543437 h 6874714"/>
                <a:gd name="connsiteX65" fmla="*/ 1038410 w 6373761"/>
                <a:gd name="connsiteY65" fmla="*/ 6248722 h 6874714"/>
                <a:gd name="connsiteX66" fmla="*/ 845380 w 6373761"/>
                <a:gd name="connsiteY66" fmla="*/ 5941386 h 6874714"/>
                <a:gd name="connsiteX67" fmla="*/ 755351 w 6373761"/>
                <a:gd name="connsiteY67" fmla="*/ 5788877 h 6874714"/>
                <a:gd name="connsiteX68" fmla="*/ 661784 w 6373761"/>
                <a:gd name="connsiteY68" fmla="*/ 5638944 h 6874714"/>
                <a:gd name="connsiteX69" fmla="*/ 466525 w 6373761"/>
                <a:gd name="connsiteY69" fmla="*/ 5340366 h 6874714"/>
                <a:gd name="connsiteX70" fmla="*/ 370992 w 6373761"/>
                <a:gd name="connsiteY70" fmla="*/ 5188502 h 6874714"/>
                <a:gd name="connsiteX71" fmla="*/ 280046 w 6373761"/>
                <a:gd name="connsiteY71" fmla="*/ 5033287 h 6874714"/>
                <a:gd name="connsiteX72" fmla="*/ 126853 w 6373761"/>
                <a:gd name="connsiteY72" fmla="*/ 4707660 h 6874714"/>
                <a:gd name="connsiteX73" fmla="*/ 30272 w 6373761"/>
                <a:gd name="connsiteY73" fmla="*/ 4362068 h 6874714"/>
                <a:gd name="connsiteX74" fmla="*/ 0 w 6373761"/>
                <a:gd name="connsiteY74" fmla="*/ 4005912 h 6874714"/>
                <a:gd name="connsiteX75" fmla="*/ 270480 w 6373761"/>
                <a:gd name="connsiteY75" fmla="*/ 2610532 h 6874714"/>
                <a:gd name="connsiteX76" fmla="*/ 415942 w 6373761"/>
                <a:gd name="connsiteY76" fmla="*/ 2280526 h 6874714"/>
                <a:gd name="connsiteX77" fmla="*/ 590102 w 6373761"/>
                <a:gd name="connsiteY77" fmla="*/ 1962626 h 6874714"/>
                <a:gd name="connsiteX78" fmla="*/ 1020719 w 6373761"/>
                <a:gd name="connsiteY78" fmla="*/ 1373070 h 6874714"/>
                <a:gd name="connsiteX79" fmla="*/ 1275080 w 6373761"/>
                <a:gd name="connsiteY79" fmla="*/ 1107081 h 6874714"/>
                <a:gd name="connsiteX80" fmla="*/ 1342437 w 6373761"/>
                <a:gd name="connsiteY80" fmla="*/ 1043965 h 6874714"/>
                <a:gd name="connsiteX81" fmla="*/ 1411106 w 6373761"/>
                <a:gd name="connsiteY81" fmla="*/ 982138 h 6874714"/>
                <a:gd name="connsiteX82" fmla="*/ 1553029 w 6373761"/>
                <a:gd name="connsiteY82" fmla="*/ 863376 h 6874714"/>
                <a:gd name="connsiteX83" fmla="*/ 2173401 w 6373761"/>
                <a:gd name="connsiteY83" fmla="*/ 454409 h 6874714"/>
                <a:gd name="connsiteX84" fmla="*/ 3599708 w 6373761"/>
                <a:gd name="connsiteY84" fmla="*/ 16332 h 6874714"/>
                <a:gd name="connsiteX85" fmla="*/ 3975975 w 6373761"/>
                <a:gd name="connsiteY85" fmla="*/ 263 h 6874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6373761" h="6874714">
                  <a:moveTo>
                    <a:pt x="6373761" y="5771297"/>
                  </a:moveTo>
                  <a:lnTo>
                    <a:pt x="6373761" y="6247960"/>
                  </a:lnTo>
                  <a:lnTo>
                    <a:pt x="6235932" y="6361930"/>
                  </a:lnTo>
                  <a:cubicBezTo>
                    <a:pt x="6143250" y="6437460"/>
                    <a:pt x="6051059" y="6512200"/>
                    <a:pt x="5960375" y="6587489"/>
                  </a:cubicBezTo>
                  <a:lnTo>
                    <a:pt x="5822907" y="6701871"/>
                  </a:lnTo>
                  <a:cubicBezTo>
                    <a:pt x="5776123" y="6740385"/>
                    <a:pt x="5729079" y="6778899"/>
                    <a:pt x="5681115" y="6816896"/>
                  </a:cubicBezTo>
                  <a:lnTo>
                    <a:pt x="5604096" y="6874714"/>
                  </a:lnTo>
                  <a:lnTo>
                    <a:pt x="4878485" y="6874714"/>
                  </a:lnTo>
                  <a:lnTo>
                    <a:pt x="5006014" y="6800200"/>
                  </a:lnTo>
                  <a:cubicBezTo>
                    <a:pt x="5054354" y="6770429"/>
                    <a:pt x="5102285" y="6739483"/>
                    <a:pt x="5149855" y="6707667"/>
                  </a:cubicBezTo>
                  <a:cubicBezTo>
                    <a:pt x="5244993" y="6643906"/>
                    <a:pt x="5338561" y="6576025"/>
                    <a:pt x="5431866" y="6506210"/>
                  </a:cubicBezTo>
                  <a:cubicBezTo>
                    <a:pt x="5478386" y="6471304"/>
                    <a:pt x="5524777" y="6435495"/>
                    <a:pt x="5571036" y="6399557"/>
                  </a:cubicBezTo>
                  <a:lnTo>
                    <a:pt x="5711649" y="6288912"/>
                  </a:lnTo>
                  <a:cubicBezTo>
                    <a:pt x="5902059" y="6140395"/>
                    <a:pt x="6093257" y="5998320"/>
                    <a:pt x="6276589" y="5852379"/>
                  </a:cubicBezTo>
                  <a:close/>
                  <a:moveTo>
                    <a:pt x="3975975" y="263"/>
                  </a:moveTo>
                  <a:cubicBezTo>
                    <a:pt x="4101550" y="1809"/>
                    <a:pt x="4226830" y="10149"/>
                    <a:pt x="4350473" y="24963"/>
                  </a:cubicBezTo>
                  <a:cubicBezTo>
                    <a:pt x="4598149" y="54846"/>
                    <a:pt x="4842943" y="108687"/>
                    <a:pt x="5077909" y="189450"/>
                  </a:cubicBezTo>
                  <a:cubicBezTo>
                    <a:pt x="5312876" y="269955"/>
                    <a:pt x="5537357" y="376867"/>
                    <a:pt x="5746507" y="505804"/>
                  </a:cubicBezTo>
                  <a:cubicBezTo>
                    <a:pt x="5955527" y="634999"/>
                    <a:pt x="6148688" y="786864"/>
                    <a:pt x="6322456" y="956633"/>
                  </a:cubicBezTo>
                  <a:lnTo>
                    <a:pt x="6373761" y="1011863"/>
                  </a:lnTo>
                  <a:lnTo>
                    <a:pt x="6373761" y="1185075"/>
                  </a:lnTo>
                  <a:lnTo>
                    <a:pt x="6359489" y="1169497"/>
                  </a:lnTo>
                  <a:cubicBezTo>
                    <a:pt x="6318811" y="1127602"/>
                    <a:pt x="6276917" y="1086890"/>
                    <a:pt x="6233869" y="1047442"/>
                  </a:cubicBezTo>
                  <a:cubicBezTo>
                    <a:pt x="6147509" y="968870"/>
                    <a:pt x="6056431" y="895448"/>
                    <a:pt x="5961423" y="827953"/>
                  </a:cubicBezTo>
                  <a:cubicBezTo>
                    <a:pt x="5865891" y="761102"/>
                    <a:pt x="5766688" y="699403"/>
                    <a:pt x="5663555" y="645304"/>
                  </a:cubicBezTo>
                  <a:cubicBezTo>
                    <a:pt x="5457943" y="535816"/>
                    <a:pt x="5238703" y="453894"/>
                    <a:pt x="5013827" y="397863"/>
                  </a:cubicBezTo>
                  <a:cubicBezTo>
                    <a:pt x="4788953" y="341703"/>
                    <a:pt x="4558442" y="310917"/>
                    <a:pt x="4327409" y="302545"/>
                  </a:cubicBezTo>
                  <a:cubicBezTo>
                    <a:pt x="4096111" y="293012"/>
                    <a:pt x="3867174" y="305893"/>
                    <a:pt x="3639939" y="338868"/>
                  </a:cubicBezTo>
                  <a:cubicBezTo>
                    <a:pt x="3526585" y="355999"/>
                    <a:pt x="3413885" y="377254"/>
                    <a:pt x="3302495" y="403659"/>
                  </a:cubicBezTo>
                  <a:cubicBezTo>
                    <a:pt x="3191107" y="430451"/>
                    <a:pt x="3080634" y="460978"/>
                    <a:pt x="2971604" y="496273"/>
                  </a:cubicBezTo>
                  <a:cubicBezTo>
                    <a:pt x="2862573" y="531437"/>
                    <a:pt x="2754854" y="570852"/>
                    <a:pt x="2648706" y="614389"/>
                  </a:cubicBezTo>
                  <a:cubicBezTo>
                    <a:pt x="2542690" y="658056"/>
                    <a:pt x="2438114" y="705714"/>
                    <a:pt x="2335374" y="757109"/>
                  </a:cubicBezTo>
                  <a:cubicBezTo>
                    <a:pt x="2129894" y="859769"/>
                    <a:pt x="1931228" y="976855"/>
                    <a:pt x="1741342" y="1107725"/>
                  </a:cubicBezTo>
                  <a:cubicBezTo>
                    <a:pt x="1694035" y="1140571"/>
                    <a:pt x="1646858" y="1173933"/>
                    <a:pt x="1600861" y="1208710"/>
                  </a:cubicBezTo>
                  <a:cubicBezTo>
                    <a:pt x="1577535" y="1225713"/>
                    <a:pt x="1554732" y="1243361"/>
                    <a:pt x="1531799" y="1260879"/>
                  </a:cubicBezTo>
                  <a:cubicBezTo>
                    <a:pt x="1508735" y="1278267"/>
                    <a:pt x="1486064" y="1296171"/>
                    <a:pt x="1463655" y="1314333"/>
                  </a:cubicBezTo>
                  <a:cubicBezTo>
                    <a:pt x="1373627" y="1386853"/>
                    <a:pt x="1285564" y="1462077"/>
                    <a:pt x="1200777" y="1541166"/>
                  </a:cubicBezTo>
                  <a:cubicBezTo>
                    <a:pt x="1030810" y="1698827"/>
                    <a:pt x="873161" y="1870785"/>
                    <a:pt x="731501" y="2055754"/>
                  </a:cubicBezTo>
                  <a:cubicBezTo>
                    <a:pt x="660734" y="2148239"/>
                    <a:pt x="593771" y="2243944"/>
                    <a:pt x="531393" y="2342739"/>
                  </a:cubicBezTo>
                  <a:cubicBezTo>
                    <a:pt x="470063" y="2442050"/>
                    <a:pt x="412140" y="2543810"/>
                    <a:pt x="361033" y="2649046"/>
                  </a:cubicBezTo>
                  <a:cubicBezTo>
                    <a:pt x="347798" y="2675194"/>
                    <a:pt x="335479" y="2701728"/>
                    <a:pt x="323292" y="2728263"/>
                  </a:cubicBezTo>
                  <a:lnTo>
                    <a:pt x="304945" y="2768193"/>
                  </a:lnTo>
                  <a:lnTo>
                    <a:pt x="287516" y="2808510"/>
                  </a:lnTo>
                  <a:cubicBezTo>
                    <a:pt x="276115" y="2835432"/>
                    <a:pt x="264583" y="2862352"/>
                    <a:pt x="254230" y="2889788"/>
                  </a:cubicBezTo>
                  <a:cubicBezTo>
                    <a:pt x="243877" y="2917224"/>
                    <a:pt x="232477" y="2944274"/>
                    <a:pt x="223042" y="2971968"/>
                  </a:cubicBezTo>
                  <a:cubicBezTo>
                    <a:pt x="182679" y="3081970"/>
                    <a:pt x="148475" y="3194291"/>
                    <a:pt x="121611" y="3308544"/>
                  </a:cubicBezTo>
                  <a:cubicBezTo>
                    <a:pt x="67096" y="3536534"/>
                    <a:pt x="39183" y="3771224"/>
                    <a:pt x="39314" y="4005912"/>
                  </a:cubicBezTo>
                  <a:cubicBezTo>
                    <a:pt x="39969" y="4122871"/>
                    <a:pt x="51109" y="4239571"/>
                    <a:pt x="73910" y="4354081"/>
                  </a:cubicBezTo>
                  <a:cubicBezTo>
                    <a:pt x="97892" y="4468334"/>
                    <a:pt x="132619" y="4580140"/>
                    <a:pt x="179534" y="4687050"/>
                  </a:cubicBezTo>
                  <a:cubicBezTo>
                    <a:pt x="190673" y="4713972"/>
                    <a:pt x="203647" y="4740249"/>
                    <a:pt x="215964" y="4766654"/>
                  </a:cubicBezTo>
                  <a:cubicBezTo>
                    <a:pt x="229332" y="4792674"/>
                    <a:pt x="242043" y="4818950"/>
                    <a:pt x="256457" y="4844455"/>
                  </a:cubicBezTo>
                  <a:cubicBezTo>
                    <a:pt x="283978" y="4895978"/>
                    <a:pt x="314642" y="4945956"/>
                    <a:pt x="346225" y="4995290"/>
                  </a:cubicBezTo>
                  <a:cubicBezTo>
                    <a:pt x="377676" y="5044752"/>
                    <a:pt x="411355" y="5092926"/>
                    <a:pt x="445296" y="5140971"/>
                  </a:cubicBezTo>
                  <a:cubicBezTo>
                    <a:pt x="479760" y="5188630"/>
                    <a:pt x="515537" y="5235645"/>
                    <a:pt x="551443" y="5282531"/>
                  </a:cubicBezTo>
                  <a:cubicBezTo>
                    <a:pt x="623387" y="5376434"/>
                    <a:pt x="698608" y="5468402"/>
                    <a:pt x="772387" y="5562561"/>
                  </a:cubicBezTo>
                  <a:cubicBezTo>
                    <a:pt x="809472" y="5609448"/>
                    <a:pt x="846428" y="5656719"/>
                    <a:pt x="882858" y="5704507"/>
                  </a:cubicBezTo>
                  <a:cubicBezTo>
                    <a:pt x="919159" y="5751909"/>
                    <a:pt x="955196" y="5802273"/>
                    <a:pt x="990316" y="5848258"/>
                  </a:cubicBezTo>
                  <a:cubicBezTo>
                    <a:pt x="1025175" y="5895402"/>
                    <a:pt x="1061736" y="5941129"/>
                    <a:pt x="1097774" y="5987114"/>
                  </a:cubicBezTo>
                  <a:cubicBezTo>
                    <a:pt x="1134860" y="6032326"/>
                    <a:pt x="1171684" y="6077536"/>
                    <a:pt x="1210080" y="6121203"/>
                  </a:cubicBezTo>
                  <a:cubicBezTo>
                    <a:pt x="1286350" y="6209051"/>
                    <a:pt x="1365632" y="6293677"/>
                    <a:pt x="1448192" y="6374054"/>
                  </a:cubicBezTo>
                  <a:cubicBezTo>
                    <a:pt x="1613572" y="6534420"/>
                    <a:pt x="1792057" y="6677526"/>
                    <a:pt x="1982991" y="6796158"/>
                  </a:cubicBezTo>
                  <a:lnTo>
                    <a:pt x="2118475" y="6874714"/>
                  </a:lnTo>
                  <a:lnTo>
                    <a:pt x="1569874" y="6874714"/>
                  </a:lnTo>
                  <a:lnTo>
                    <a:pt x="1507802" y="6817815"/>
                  </a:lnTo>
                  <a:cubicBezTo>
                    <a:pt x="1418412" y="6730595"/>
                    <a:pt x="1334903" y="6638562"/>
                    <a:pt x="1256865" y="6543437"/>
                  </a:cubicBezTo>
                  <a:cubicBezTo>
                    <a:pt x="1179155" y="6447861"/>
                    <a:pt x="1106817" y="6349194"/>
                    <a:pt x="1038410" y="6248722"/>
                  </a:cubicBezTo>
                  <a:cubicBezTo>
                    <a:pt x="969873" y="6148253"/>
                    <a:pt x="905922" y="6045592"/>
                    <a:pt x="845380" y="5941386"/>
                  </a:cubicBezTo>
                  <a:cubicBezTo>
                    <a:pt x="814453" y="5888704"/>
                    <a:pt x="786147" y="5839370"/>
                    <a:pt x="755351" y="5788877"/>
                  </a:cubicBezTo>
                  <a:cubicBezTo>
                    <a:pt x="724817" y="5738771"/>
                    <a:pt x="693760" y="5688665"/>
                    <a:pt x="661784" y="5638944"/>
                  </a:cubicBezTo>
                  <a:lnTo>
                    <a:pt x="466525" y="5340366"/>
                  </a:lnTo>
                  <a:cubicBezTo>
                    <a:pt x="434156" y="5290131"/>
                    <a:pt x="402181" y="5239639"/>
                    <a:pt x="370992" y="5188502"/>
                  </a:cubicBezTo>
                  <a:cubicBezTo>
                    <a:pt x="339803" y="5137364"/>
                    <a:pt x="308876" y="5086099"/>
                    <a:pt x="280046" y="5033287"/>
                  </a:cubicBezTo>
                  <a:cubicBezTo>
                    <a:pt x="222255" y="4928179"/>
                    <a:pt x="169181" y="4819982"/>
                    <a:pt x="126853" y="4707660"/>
                  </a:cubicBezTo>
                  <a:cubicBezTo>
                    <a:pt x="83739" y="4595725"/>
                    <a:pt x="51764" y="4479670"/>
                    <a:pt x="30272" y="4362068"/>
                  </a:cubicBezTo>
                  <a:cubicBezTo>
                    <a:pt x="9698" y="4244466"/>
                    <a:pt x="0" y="4125060"/>
                    <a:pt x="0" y="4005912"/>
                  </a:cubicBezTo>
                  <a:cubicBezTo>
                    <a:pt x="1704" y="3530867"/>
                    <a:pt x="95140" y="3057110"/>
                    <a:pt x="270480" y="2610532"/>
                  </a:cubicBezTo>
                  <a:cubicBezTo>
                    <a:pt x="314511" y="2498984"/>
                    <a:pt x="362212" y="2388466"/>
                    <a:pt x="415942" y="2280526"/>
                  </a:cubicBezTo>
                  <a:cubicBezTo>
                    <a:pt x="468884" y="2172197"/>
                    <a:pt x="527199" y="2066188"/>
                    <a:pt x="590102" y="1962626"/>
                  </a:cubicBezTo>
                  <a:cubicBezTo>
                    <a:pt x="716037" y="1755631"/>
                    <a:pt x="859794" y="1557653"/>
                    <a:pt x="1020719" y="1373070"/>
                  </a:cubicBezTo>
                  <a:cubicBezTo>
                    <a:pt x="1101575" y="1281101"/>
                    <a:pt x="1185969" y="1191838"/>
                    <a:pt x="1275080" y="1107081"/>
                  </a:cubicBezTo>
                  <a:cubicBezTo>
                    <a:pt x="1297227" y="1085699"/>
                    <a:pt x="1319504" y="1064575"/>
                    <a:pt x="1342437" y="1043965"/>
                  </a:cubicBezTo>
                  <a:cubicBezTo>
                    <a:pt x="1365240" y="1023226"/>
                    <a:pt x="1387648" y="1002102"/>
                    <a:pt x="1411106" y="982138"/>
                  </a:cubicBezTo>
                  <a:cubicBezTo>
                    <a:pt x="1457497" y="941563"/>
                    <a:pt x="1505065" y="902276"/>
                    <a:pt x="1553029" y="863376"/>
                  </a:cubicBezTo>
                  <a:cubicBezTo>
                    <a:pt x="1745798" y="708806"/>
                    <a:pt x="1954030" y="571882"/>
                    <a:pt x="2173401" y="454409"/>
                  </a:cubicBezTo>
                  <a:cubicBezTo>
                    <a:pt x="2612013" y="219334"/>
                    <a:pt x="3099505" y="65666"/>
                    <a:pt x="3599708" y="16332"/>
                  </a:cubicBezTo>
                  <a:cubicBezTo>
                    <a:pt x="3724530" y="3966"/>
                    <a:pt x="3850400" y="-1283"/>
                    <a:pt x="3975975" y="26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1" name="Freeform: Shape 2060">
              <a:extLst>
                <a:ext uri="{FF2B5EF4-FFF2-40B4-BE49-F238E27FC236}">
                  <a16:creationId xmlns:a16="http://schemas.microsoft.com/office/drawing/2014/main" id="{FDFD5FB0-F8B8-DA09-A6D4-75F475A99F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65276" y="313387"/>
              <a:ext cx="6326724" cy="6561326"/>
            </a:xfrm>
            <a:custGeom>
              <a:avLst/>
              <a:gdLst>
                <a:gd name="connsiteX0" fmla="*/ 6326724 w 6326724"/>
                <a:gd name="connsiteY0" fmla="*/ 5020808 h 6561326"/>
                <a:gd name="connsiteX1" fmla="*/ 6326724 w 6326724"/>
                <a:gd name="connsiteY1" fmla="*/ 5698632 h 6561326"/>
                <a:gd name="connsiteX2" fmla="*/ 6067438 w 6326724"/>
                <a:gd name="connsiteY2" fmla="*/ 5902509 h 6561326"/>
                <a:gd name="connsiteX3" fmla="*/ 5799974 w 6326724"/>
                <a:gd name="connsiteY3" fmla="*/ 6102017 h 6561326"/>
                <a:gd name="connsiteX4" fmla="*/ 5665258 w 6326724"/>
                <a:gd name="connsiteY4" fmla="*/ 6202100 h 6561326"/>
                <a:gd name="connsiteX5" fmla="*/ 5526873 w 6326724"/>
                <a:gd name="connsiteY5" fmla="*/ 6302828 h 6561326"/>
                <a:gd name="connsiteX6" fmla="*/ 5385080 w 6326724"/>
                <a:gd name="connsiteY6" fmla="*/ 6402268 h 6561326"/>
                <a:gd name="connsiteX7" fmla="*/ 5238833 w 6326724"/>
                <a:gd name="connsiteY7" fmla="*/ 6498875 h 6561326"/>
                <a:gd name="connsiteX8" fmla="*/ 5138040 w 6326724"/>
                <a:gd name="connsiteY8" fmla="*/ 6561326 h 6561326"/>
                <a:gd name="connsiteX9" fmla="*/ 3946072 w 6326724"/>
                <a:gd name="connsiteY9" fmla="*/ 6561326 h 6561326"/>
                <a:gd name="connsiteX10" fmla="*/ 3976009 w 6326724"/>
                <a:gd name="connsiteY10" fmla="*/ 6555242 h 6561326"/>
                <a:gd name="connsiteX11" fmla="*/ 4404855 w 6326724"/>
                <a:gd name="connsiteY11" fmla="*/ 6399048 h 6561326"/>
                <a:gd name="connsiteX12" fmla="*/ 4938868 w 6326724"/>
                <a:gd name="connsiteY12" fmla="*/ 6072132 h 6561326"/>
                <a:gd name="connsiteX13" fmla="*/ 5068342 w 6326724"/>
                <a:gd name="connsiteY13" fmla="*/ 5976042 h 6561326"/>
                <a:gd name="connsiteX14" fmla="*/ 5197816 w 6326724"/>
                <a:gd name="connsiteY14" fmla="*/ 5876730 h 6561326"/>
                <a:gd name="connsiteX15" fmla="*/ 5460039 w 6326724"/>
                <a:gd name="connsiteY15" fmla="*/ 5670637 h 6561326"/>
                <a:gd name="connsiteX16" fmla="*/ 5999033 w 6326724"/>
                <a:gd name="connsiteY16" fmla="*/ 5271718 h 6561326"/>
                <a:gd name="connsiteX17" fmla="*/ 6258766 w 6326724"/>
                <a:gd name="connsiteY17" fmla="*/ 5077603 h 6561326"/>
                <a:gd name="connsiteX18" fmla="*/ 4139342 w 6326724"/>
                <a:gd name="connsiteY18" fmla="*/ 440 h 6561326"/>
                <a:gd name="connsiteX19" fmla="*/ 4315744 w 6326724"/>
                <a:gd name="connsiteY19" fmla="*/ 6808 h 6561326"/>
                <a:gd name="connsiteX20" fmla="*/ 5015400 w 6326724"/>
                <a:gd name="connsiteY20" fmla="*/ 113591 h 6561326"/>
                <a:gd name="connsiteX21" fmla="*/ 5681114 w 6326724"/>
                <a:gd name="connsiteY21" fmla="*/ 361418 h 6561326"/>
                <a:gd name="connsiteX22" fmla="*/ 6270952 w 6326724"/>
                <a:gd name="connsiteY22" fmla="*/ 755441 h 6561326"/>
                <a:gd name="connsiteX23" fmla="*/ 6326724 w 6326724"/>
                <a:gd name="connsiteY23" fmla="*/ 807432 h 6561326"/>
                <a:gd name="connsiteX24" fmla="*/ 6326724 w 6326724"/>
                <a:gd name="connsiteY24" fmla="*/ 1231565 h 6561326"/>
                <a:gd name="connsiteX25" fmla="*/ 6302093 w 6326724"/>
                <a:gd name="connsiteY25" fmla="*/ 1203002 h 6561326"/>
                <a:gd name="connsiteX26" fmla="*/ 6066914 w 6326724"/>
                <a:gd name="connsiteY26" fmla="*/ 989616 h 6561326"/>
                <a:gd name="connsiteX27" fmla="*/ 5533688 w 6326724"/>
                <a:gd name="connsiteY27" fmla="*/ 647242 h 6561326"/>
                <a:gd name="connsiteX28" fmla="*/ 4933626 w 6326724"/>
                <a:gd name="connsiteY28" fmla="*/ 432262 h 6561326"/>
                <a:gd name="connsiteX29" fmla="*/ 4296873 w 6326724"/>
                <a:gd name="connsiteY29" fmla="*/ 343126 h 6561326"/>
                <a:gd name="connsiteX30" fmla="*/ 3651602 w 6326724"/>
                <a:gd name="connsiteY30" fmla="*/ 365797 h 6561326"/>
                <a:gd name="connsiteX31" fmla="*/ 3018256 w 6326724"/>
                <a:gd name="connsiteY31" fmla="*/ 496666 h 6561326"/>
                <a:gd name="connsiteX32" fmla="*/ 2412429 w 6326724"/>
                <a:gd name="connsiteY32" fmla="*/ 724399 h 6561326"/>
                <a:gd name="connsiteX33" fmla="*/ 1329857 w 6326724"/>
                <a:gd name="connsiteY33" fmla="*/ 1424086 h 6561326"/>
                <a:gd name="connsiteX34" fmla="*/ 887314 w 6326724"/>
                <a:gd name="connsiteY34" fmla="*/ 1891015 h 6561326"/>
                <a:gd name="connsiteX35" fmla="*/ 537420 w 6326724"/>
                <a:gd name="connsiteY35" fmla="*/ 2427245 h 6561326"/>
                <a:gd name="connsiteX36" fmla="*/ 299965 w 6326724"/>
                <a:gd name="connsiteY36" fmla="*/ 3020021 h 6561326"/>
                <a:gd name="connsiteX37" fmla="*/ 213606 w 6326724"/>
                <a:gd name="connsiteY37" fmla="*/ 3651953 h 6561326"/>
                <a:gd name="connsiteX38" fmla="*/ 250036 w 6326724"/>
                <a:gd name="connsiteY38" fmla="*/ 3961352 h 6561326"/>
                <a:gd name="connsiteX39" fmla="*/ 357625 w 6326724"/>
                <a:gd name="connsiteY39" fmla="*/ 4250783 h 6561326"/>
                <a:gd name="connsiteX40" fmla="*/ 432715 w 6326724"/>
                <a:gd name="connsiteY40" fmla="*/ 4387063 h 6561326"/>
                <a:gd name="connsiteX41" fmla="*/ 518943 w 6326724"/>
                <a:gd name="connsiteY41" fmla="*/ 4518962 h 6561326"/>
                <a:gd name="connsiteX42" fmla="*/ 718133 w 6326724"/>
                <a:gd name="connsiteY42" fmla="*/ 4773874 h 6561326"/>
                <a:gd name="connsiteX43" fmla="*/ 933704 w 6326724"/>
                <a:gd name="connsiteY43" fmla="*/ 5030717 h 6561326"/>
                <a:gd name="connsiteX44" fmla="*/ 1040900 w 6326724"/>
                <a:gd name="connsiteY44" fmla="*/ 5164806 h 6561326"/>
                <a:gd name="connsiteX45" fmla="*/ 1092401 w 6326724"/>
                <a:gd name="connsiteY45" fmla="*/ 5230628 h 6561326"/>
                <a:gd name="connsiteX46" fmla="*/ 1142854 w 6326724"/>
                <a:gd name="connsiteY46" fmla="*/ 5293615 h 6561326"/>
                <a:gd name="connsiteX47" fmla="*/ 1576354 w 6326724"/>
                <a:gd name="connsiteY47" fmla="*/ 5759128 h 6561326"/>
                <a:gd name="connsiteX48" fmla="*/ 1806865 w 6326724"/>
                <a:gd name="connsiteY48" fmla="*/ 5968571 h 6561326"/>
                <a:gd name="connsiteX49" fmla="*/ 2048253 w 6326724"/>
                <a:gd name="connsiteY49" fmla="*/ 6161654 h 6561326"/>
                <a:gd name="connsiteX50" fmla="*/ 2587506 w 6326724"/>
                <a:gd name="connsiteY50" fmla="*/ 6467059 h 6561326"/>
                <a:gd name="connsiteX51" fmla="*/ 2889176 w 6326724"/>
                <a:gd name="connsiteY51" fmla="*/ 6553360 h 6561326"/>
                <a:gd name="connsiteX52" fmla="*/ 2929698 w 6326724"/>
                <a:gd name="connsiteY52" fmla="*/ 6561326 h 6561326"/>
                <a:gd name="connsiteX53" fmla="*/ 1816374 w 6326724"/>
                <a:gd name="connsiteY53" fmla="*/ 6561326 h 6561326"/>
                <a:gd name="connsiteX54" fmla="*/ 1787601 w 6326724"/>
                <a:gd name="connsiteY54" fmla="*/ 6545761 h 6561326"/>
                <a:gd name="connsiteX55" fmla="*/ 1225544 w 6326724"/>
                <a:gd name="connsiteY55" fmla="*/ 6094158 h 6561326"/>
                <a:gd name="connsiteX56" fmla="*/ 997654 w 6326724"/>
                <a:gd name="connsiteY56" fmla="*/ 5822374 h 6561326"/>
                <a:gd name="connsiteX57" fmla="*/ 798596 w 6326724"/>
                <a:gd name="connsiteY57" fmla="*/ 5534615 h 6561326"/>
                <a:gd name="connsiteX58" fmla="*/ 752075 w 6326724"/>
                <a:gd name="connsiteY58" fmla="*/ 5461324 h 6561326"/>
                <a:gd name="connsiteX59" fmla="*/ 707650 w 6326724"/>
                <a:gd name="connsiteY59" fmla="*/ 5390221 h 6561326"/>
                <a:gd name="connsiteX60" fmla="*/ 619980 w 6326724"/>
                <a:gd name="connsiteY60" fmla="*/ 5252396 h 6561326"/>
                <a:gd name="connsiteX61" fmla="*/ 438349 w 6326724"/>
                <a:gd name="connsiteY61" fmla="*/ 4970822 h 6561326"/>
                <a:gd name="connsiteX62" fmla="*/ 261044 w 6326724"/>
                <a:gd name="connsiteY62" fmla="*/ 4673145 h 6561326"/>
                <a:gd name="connsiteX63" fmla="*/ 181107 w 6326724"/>
                <a:gd name="connsiteY63" fmla="*/ 4515356 h 6561326"/>
                <a:gd name="connsiteX64" fmla="*/ 113224 w 6326724"/>
                <a:gd name="connsiteY64" fmla="*/ 4350223 h 6561326"/>
                <a:gd name="connsiteX65" fmla="*/ 61199 w 6326724"/>
                <a:gd name="connsiteY65" fmla="*/ 4178908 h 6561326"/>
                <a:gd name="connsiteX66" fmla="*/ 41804 w 6326724"/>
                <a:gd name="connsiteY66" fmla="*/ 4091577 h 6561326"/>
                <a:gd name="connsiteX67" fmla="*/ 33287 w 6326724"/>
                <a:gd name="connsiteY67" fmla="*/ 4047781 h 6561326"/>
                <a:gd name="connsiteX68" fmla="*/ 26209 w 6326724"/>
                <a:gd name="connsiteY68" fmla="*/ 4003858 h 6561326"/>
                <a:gd name="connsiteX69" fmla="*/ 0 w 6326724"/>
                <a:gd name="connsiteY69" fmla="*/ 3651953 h 6561326"/>
                <a:gd name="connsiteX70" fmla="*/ 72731 w 6326724"/>
                <a:gd name="connsiteY70" fmla="*/ 2966307 h 6561326"/>
                <a:gd name="connsiteX71" fmla="*/ 291316 w 6326724"/>
                <a:gd name="connsiteY71" fmla="*/ 2309385 h 6561326"/>
                <a:gd name="connsiteX72" fmla="*/ 1110878 w 6326724"/>
                <a:gd name="connsiteY72" fmla="*/ 1193776 h 6561326"/>
                <a:gd name="connsiteX73" fmla="*/ 1654327 w 6326724"/>
                <a:gd name="connsiteY73" fmla="*/ 756730 h 6561326"/>
                <a:gd name="connsiteX74" fmla="*/ 2261727 w 6326724"/>
                <a:gd name="connsiteY74" fmla="*/ 409720 h 6561326"/>
                <a:gd name="connsiteX75" fmla="*/ 3610060 w 6326724"/>
                <a:gd name="connsiteY75" fmla="*/ 27032 h 6561326"/>
                <a:gd name="connsiteX76" fmla="*/ 4139342 w 6326724"/>
                <a:gd name="connsiteY76" fmla="*/ 440 h 656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6326724" h="6561326">
                  <a:moveTo>
                    <a:pt x="6326724" y="5020808"/>
                  </a:moveTo>
                  <a:lnTo>
                    <a:pt x="6326724" y="5698632"/>
                  </a:lnTo>
                  <a:lnTo>
                    <a:pt x="6067438" y="5902509"/>
                  </a:lnTo>
                  <a:cubicBezTo>
                    <a:pt x="5977868" y="5970407"/>
                    <a:pt x="5888364" y="6036453"/>
                    <a:pt x="5799974" y="6102017"/>
                  </a:cubicBezTo>
                  <a:lnTo>
                    <a:pt x="5665258" y="6202100"/>
                  </a:lnTo>
                  <a:cubicBezTo>
                    <a:pt x="5619654" y="6235719"/>
                    <a:pt x="5573656" y="6269596"/>
                    <a:pt x="5526873" y="6302828"/>
                  </a:cubicBezTo>
                  <a:cubicBezTo>
                    <a:pt x="5480220" y="6336189"/>
                    <a:pt x="5433044" y="6369423"/>
                    <a:pt x="5385080" y="6402268"/>
                  </a:cubicBezTo>
                  <a:cubicBezTo>
                    <a:pt x="5336988" y="6434857"/>
                    <a:pt x="5288500" y="6467187"/>
                    <a:pt x="5238833" y="6498875"/>
                  </a:cubicBezTo>
                  <a:lnTo>
                    <a:pt x="5138040" y="6561326"/>
                  </a:lnTo>
                  <a:lnTo>
                    <a:pt x="3946072" y="6561326"/>
                  </a:lnTo>
                  <a:lnTo>
                    <a:pt x="3976009" y="6555242"/>
                  </a:lnTo>
                  <a:cubicBezTo>
                    <a:pt x="4123712" y="6519227"/>
                    <a:pt x="4266863" y="6466383"/>
                    <a:pt x="4404855" y="6399048"/>
                  </a:cubicBezTo>
                  <a:cubicBezTo>
                    <a:pt x="4589500" y="6310299"/>
                    <a:pt x="4765232" y="6196690"/>
                    <a:pt x="4938868" y="6072132"/>
                  </a:cubicBezTo>
                  <a:cubicBezTo>
                    <a:pt x="4982245" y="6041089"/>
                    <a:pt x="5025359" y="6008630"/>
                    <a:pt x="5068342" y="5976042"/>
                  </a:cubicBezTo>
                  <a:cubicBezTo>
                    <a:pt x="5111588" y="5943453"/>
                    <a:pt x="5154702" y="5910349"/>
                    <a:pt x="5197816" y="5876730"/>
                  </a:cubicBezTo>
                  <a:lnTo>
                    <a:pt x="5460039" y="5670637"/>
                  </a:lnTo>
                  <a:cubicBezTo>
                    <a:pt x="5639966" y="5530365"/>
                    <a:pt x="5821596" y="5399753"/>
                    <a:pt x="5999033" y="5271718"/>
                  </a:cubicBezTo>
                  <a:cubicBezTo>
                    <a:pt x="6087686" y="5207700"/>
                    <a:pt x="6174667" y="5143360"/>
                    <a:pt x="6258766" y="5077603"/>
                  </a:cubicBezTo>
                  <a:close/>
                  <a:moveTo>
                    <a:pt x="4139342" y="440"/>
                  </a:moveTo>
                  <a:cubicBezTo>
                    <a:pt x="4198237" y="1301"/>
                    <a:pt x="4257068" y="3427"/>
                    <a:pt x="4315744" y="6808"/>
                  </a:cubicBezTo>
                  <a:cubicBezTo>
                    <a:pt x="4550841" y="20849"/>
                    <a:pt x="4785806" y="55240"/>
                    <a:pt x="5015400" y="113591"/>
                  </a:cubicBezTo>
                  <a:cubicBezTo>
                    <a:pt x="5244992" y="171812"/>
                    <a:pt x="5469212" y="254249"/>
                    <a:pt x="5681114" y="361418"/>
                  </a:cubicBezTo>
                  <a:cubicBezTo>
                    <a:pt x="5892754" y="468586"/>
                    <a:pt x="6093124" y="599584"/>
                    <a:pt x="6270952" y="755441"/>
                  </a:cubicBezTo>
                  <a:lnTo>
                    <a:pt x="6326724" y="807432"/>
                  </a:lnTo>
                  <a:lnTo>
                    <a:pt x="6326724" y="1231565"/>
                  </a:lnTo>
                  <a:lnTo>
                    <a:pt x="6302093" y="1203002"/>
                  </a:lnTo>
                  <a:cubicBezTo>
                    <a:pt x="6227937" y="1127247"/>
                    <a:pt x="6149211" y="1056081"/>
                    <a:pt x="6066914" y="989616"/>
                  </a:cubicBezTo>
                  <a:cubicBezTo>
                    <a:pt x="5902714" y="856299"/>
                    <a:pt x="5724360" y="740371"/>
                    <a:pt x="5533688" y="647242"/>
                  </a:cubicBezTo>
                  <a:cubicBezTo>
                    <a:pt x="5343146" y="553857"/>
                    <a:pt x="5141466" y="482239"/>
                    <a:pt x="4933626" y="432262"/>
                  </a:cubicBezTo>
                  <a:cubicBezTo>
                    <a:pt x="4725788" y="382156"/>
                    <a:pt x="4512182" y="353303"/>
                    <a:pt x="4296873" y="343126"/>
                  </a:cubicBezTo>
                  <a:cubicBezTo>
                    <a:pt x="4081172" y="332435"/>
                    <a:pt x="3865732" y="339520"/>
                    <a:pt x="3651602" y="365797"/>
                  </a:cubicBezTo>
                  <a:cubicBezTo>
                    <a:pt x="3437604" y="392202"/>
                    <a:pt x="3225572" y="436384"/>
                    <a:pt x="3018256" y="496666"/>
                  </a:cubicBezTo>
                  <a:cubicBezTo>
                    <a:pt x="2810809" y="556691"/>
                    <a:pt x="2608474" y="634362"/>
                    <a:pt x="2412429" y="724399"/>
                  </a:cubicBezTo>
                  <a:cubicBezTo>
                    <a:pt x="2019160" y="902541"/>
                    <a:pt x="1651969" y="1138775"/>
                    <a:pt x="1329857" y="1424086"/>
                  </a:cubicBezTo>
                  <a:cubicBezTo>
                    <a:pt x="1169326" y="1567192"/>
                    <a:pt x="1020588" y="1723307"/>
                    <a:pt x="887314" y="1891015"/>
                  </a:cubicBezTo>
                  <a:cubicBezTo>
                    <a:pt x="753778" y="2058466"/>
                    <a:pt x="635967" y="2238026"/>
                    <a:pt x="537420" y="2427245"/>
                  </a:cubicBezTo>
                  <a:cubicBezTo>
                    <a:pt x="438874" y="2616335"/>
                    <a:pt x="356839" y="2814313"/>
                    <a:pt x="299965" y="3020021"/>
                  </a:cubicBezTo>
                  <a:cubicBezTo>
                    <a:pt x="242961" y="3225212"/>
                    <a:pt x="213474" y="3438518"/>
                    <a:pt x="213606" y="3651953"/>
                  </a:cubicBezTo>
                  <a:cubicBezTo>
                    <a:pt x="214785" y="3756804"/>
                    <a:pt x="225269" y="3860881"/>
                    <a:pt x="250036" y="3961352"/>
                  </a:cubicBezTo>
                  <a:cubicBezTo>
                    <a:pt x="274412" y="4061950"/>
                    <a:pt x="312284" y="4158171"/>
                    <a:pt x="357625" y="4250783"/>
                  </a:cubicBezTo>
                  <a:cubicBezTo>
                    <a:pt x="380558" y="4297025"/>
                    <a:pt x="405982" y="4342366"/>
                    <a:pt x="432715" y="4387063"/>
                  </a:cubicBezTo>
                  <a:cubicBezTo>
                    <a:pt x="459841" y="4431630"/>
                    <a:pt x="488803" y="4475554"/>
                    <a:pt x="518943" y="4518962"/>
                  </a:cubicBezTo>
                  <a:cubicBezTo>
                    <a:pt x="580011" y="4605521"/>
                    <a:pt x="647893" y="4689504"/>
                    <a:pt x="718133" y="4773874"/>
                  </a:cubicBezTo>
                  <a:cubicBezTo>
                    <a:pt x="788374" y="4858372"/>
                    <a:pt x="861760" y="4942871"/>
                    <a:pt x="933704" y="5030717"/>
                  </a:cubicBezTo>
                  <a:cubicBezTo>
                    <a:pt x="969742" y="5074512"/>
                    <a:pt x="1005387" y="5119337"/>
                    <a:pt x="1040900" y="5164806"/>
                  </a:cubicBezTo>
                  <a:lnTo>
                    <a:pt x="1092401" y="5230628"/>
                  </a:lnTo>
                  <a:cubicBezTo>
                    <a:pt x="1109306" y="5251624"/>
                    <a:pt x="1125425" y="5273135"/>
                    <a:pt x="1142854" y="5293615"/>
                  </a:cubicBezTo>
                  <a:cubicBezTo>
                    <a:pt x="1278880" y="5460293"/>
                    <a:pt x="1426438" y="5613704"/>
                    <a:pt x="1576354" y="5759128"/>
                  </a:cubicBezTo>
                  <a:cubicBezTo>
                    <a:pt x="1651706" y="5831519"/>
                    <a:pt x="1728368" y="5901461"/>
                    <a:pt x="1806865" y="5968571"/>
                  </a:cubicBezTo>
                  <a:cubicBezTo>
                    <a:pt x="1885362" y="6035680"/>
                    <a:pt x="1965299" y="6100599"/>
                    <a:pt x="2048253" y="6161654"/>
                  </a:cubicBezTo>
                  <a:cubicBezTo>
                    <a:pt x="2213502" y="6284022"/>
                    <a:pt x="2391724" y="6393380"/>
                    <a:pt x="2587506" y="6467059"/>
                  </a:cubicBezTo>
                  <a:cubicBezTo>
                    <a:pt x="2685137" y="6503898"/>
                    <a:pt x="2786304" y="6532106"/>
                    <a:pt x="2889176" y="6553360"/>
                  </a:cubicBezTo>
                  <a:lnTo>
                    <a:pt x="2929698" y="6561326"/>
                  </a:lnTo>
                  <a:lnTo>
                    <a:pt x="1816374" y="6561326"/>
                  </a:lnTo>
                  <a:lnTo>
                    <a:pt x="1787601" y="6545761"/>
                  </a:lnTo>
                  <a:cubicBezTo>
                    <a:pt x="1577272" y="6422749"/>
                    <a:pt x="1389483" y="6266761"/>
                    <a:pt x="1225544" y="6094158"/>
                  </a:cubicBezTo>
                  <a:cubicBezTo>
                    <a:pt x="1143116" y="6007986"/>
                    <a:pt x="1068158" y="5916274"/>
                    <a:pt x="997654" y="5822374"/>
                  </a:cubicBezTo>
                  <a:cubicBezTo>
                    <a:pt x="927546" y="5728086"/>
                    <a:pt x="860842" y="5632381"/>
                    <a:pt x="798596" y="5534615"/>
                  </a:cubicBezTo>
                  <a:cubicBezTo>
                    <a:pt x="782608" y="5510399"/>
                    <a:pt x="767537" y="5485797"/>
                    <a:pt x="752075" y="5461324"/>
                  </a:cubicBezTo>
                  <a:lnTo>
                    <a:pt x="707650" y="5390221"/>
                  </a:lnTo>
                  <a:cubicBezTo>
                    <a:pt x="679213" y="5344237"/>
                    <a:pt x="649728" y="5298638"/>
                    <a:pt x="619980" y="5252396"/>
                  </a:cubicBezTo>
                  <a:lnTo>
                    <a:pt x="438349" y="4970822"/>
                  </a:lnTo>
                  <a:cubicBezTo>
                    <a:pt x="377413" y="4874860"/>
                    <a:pt x="317263" y="4776064"/>
                    <a:pt x="261044" y="4673145"/>
                  </a:cubicBezTo>
                  <a:cubicBezTo>
                    <a:pt x="233000" y="4621622"/>
                    <a:pt x="205874" y="4569197"/>
                    <a:pt x="181107" y="4515356"/>
                  </a:cubicBezTo>
                  <a:cubicBezTo>
                    <a:pt x="156470" y="4461385"/>
                    <a:pt x="133537" y="4406385"/>
                    <a:pt x="113224" y="4350223"/>
                  </a:cubicBezTo>
                  <a:cubicBezTo>
                    <a:pt x="93305" y="4293934"/>
                    <a:pt x="75614" y="4236872"/>
                    <a:pt x="61199" y="4178908"/>
                  </a:cubicBezTo>
                  <a:cubicBezTo>
                    <a:pt x="54385" y="4149927"/>
                    <a:pt x="47440" y="4120815"/>
                    <a:pt x="41804" y="4091577"/>
                  </a:cubicBezTo>
                  <a:lnTo>
                    <a:pt x="33287" y="4047781"/>
                  </a:lnTo>
                  <a:lnTo>
                    <a:pt x="26209" y="4003858"/>
                  </a:lnTo>
                  <a:cubicBezTo>
                    <a:pt x="7732" y="3886643"/>
                    <a:pt x="0" y="3768783"/>
                    <a:pt x="0" y="3651953"/>
                  </a:cubicBezTo>
                  <a:cubicBezTo>
                    <a:pt x="524" y="3422031"/>
                    <a:pt x="25030" y="3192109"/>
                    <a:pt x="72731" y="2966307"/>
                  </a:cubicBezTo>
                  <a:cubicBezTo>
                    <a:pt x="120301" y="2740634"/>
                    <a:pt x="193163" y="2519343"/>
                    <a:pt x="291316" y="2309385"/>
                  </a:cubicBezTo>
                  <a:cubicBezTo>
                    <a:pt x="488540" y="1889469"/>
                    <a:pt x="774352" y="1513736"/>
                    <a:pt x="1110878" y="1193776"/>
                  </a:cubicBezTo>
                  <a:cubicBezTo>
                    <a:pt x="1279535" y="1033797"/>
                    <a:pt x="1461821" y="887856"/>
                    <a:pt x="1654327" y="756730"/>
                  </a:cubicBezTo>
                  <a:cubicBezTo>
                    <a:pt x="1847096" y="625732"/>
                    <a:pt x="2049956" y="509031"/>
                    <a:pt x="2261727" y="409720"/>
                  </a:cubicBezTo>
                  <a:cubicBezTo>
                    <a:pt x="2685792" y="212515"/>
                    <a:pt x="3142357" y="82162"/>
                    <a:pt x="3610060" y="27032"/>
                  </a:cubicBezTo>
                  <a:cubicBezTo>
                    <a:pt x="3785399" y="6647"/>
                    <a:pt x="3962657" y="-2144"/>
                    <a:pt x="4139342" y="44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2" name="Freeform: Shape 2061">
              <a:extLst>
                <a:ext uri="{FF2B5EF4-FFF2-40B4-BE49-F238E27FC236}">
                  <a16:creationId xmlns:a16="http://schemas.microsoft.com/office/drawing/2014/main" id="{ECA3D916-B98D-FDAB-D68E-89D8405F0F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0322" y="353119"/>
              <a:ext cx="6321679" cy="6521594"/>
            </a:xfrm>
            <a:custGeom>
              <a:avLst/>
              <a:gdLst>
                <a:gd name="connsiteX0" fmla="*/ 4150102 w 6321679"/>
                <a:gd name="connsiteY0" fmla="*/ 0 h 6521594"/>
                <a:gd name="connsiteX1" fmla="*/ 6083891 w 6321679"/>
                <a:gd name="connsiteY1" fmla="*/ 619943 h 6521594"/>
                <a:gd name="connsiteX2" fmla="*/ 6321679 w 6321679"/>
                <a:gd name="connsiteY2" fmla="*/ 822247 h 6521594"/>
                <a:gd name="connsiteX3" fmla="*/ 6321679 w 6321679"/>
                <a:gd name="connsiteY3" fmla="*/ 1866928 h 6521594"/>
                <a:gd name="connsiteX4" fmla="*/ 6212358 w 6321679"/>
                <a:gd name="connsiteY4" fmla="*/ 1689281 h 6521594"/>
                <a:gd name="connsiteX5" fmla="*/ 6049880 w 6321679"/>
                <a:gd name="connsiteY5" fmla="*/ 1477173 h 6521594"/>
                <a:gd name="connsiteX6" fmla="*/ 5248663 w 6321679"/>
                <a:gd name="connsiteY6" fmla="*/ 869327 h 6521594"/>
                <a:gd name="connsiteX7" fmla="*/ 4150102 w 6321679"/>
                <a:gd name="connsiteY7" fmla="*/ 644042 h 6521594"/>
                <a:gd name="connsiteX8" fmla="*/ 2867946 w 6321679"/>
                <a:gd name="connsiteY8" fmla="*/ 886459 h 6521594"/>
                <a:gd name="connsiteX9" fmla="*/ 1728892 w 6321679"/>
                <a:gd name="connsiteY9" fmla="*/ 1552397 h 6521594"/>
                <a:gd name="connsiteX10" fmla="*/ 941043 w 6321679"/>
                <a:gd name="connsiteY10" fmla="*/ 2512664 h 6521594"/>
                <a:gd name="connsiteX11" fmla="*/ 655362 w 6321679"/>
                <a:gd name="connsiteY11" fmla="*/ 3630204 h 6521594"/>
                <a:gd name="connsiteX12" fmla="*/ 1128177 w 6321679"/>
                <a:gd name="connsiteY12" fmla="*/ 4667883 h 6521594"/>
                <a:gd name="connsiteX13" fmla="*/ 1366419 w 6321679"/>
                <a:gd name="connsiteY13" fmla="*/ 4997246 h 6521594"/>
                <a:gd name="connsiteX14" fmla="*/ 3601937 w 6321679"/>
                <a:gd name="connsiteY14" fmla="*/ 6284685 h 6521594"/>
                <a:gd name="connsiteX15" fmla="*/ 5298985 w 6321679"/>
                <a:gd name="connsiteY15" fmla="*/ 5492643 h 6521594"/>
                <a:gd name="connsiteX16" fmla="*/ 5505513 w 6321679"/>
                <a:gd name="connsiteY16" fmla="*/ 5335367 h 6521594"/>
                <a:gd name="connsiteX17" fmla="*/ 6252618 w 6321679"/>
                <a:gd name="connsiteY17" fmla="*/ 4722492 h 6521594"/>
                <a:gd name="connsiteX18" fmla="*/ 6321679 w 6321679"/>
                <a:gd name="connsiteY18" fmla="*/ 4651477 h 6521594"/>
                <a:gd name="connsiteX19" fmla="*/ 6321679 w 6321679"/>
                <a:gd name="connsiteY19" fmla="*/ 5523097 h 6521594"/>
                <a:gd name="connsiteX20" fmla="*/ 6024428 w 6321679"/>
                <a:gd name="connsiteY20" fmla="*/ 5754969 h 6521594"/>
                <a:gd name="connsiteX21" fmla="*/ 5702345 w 6321679"/>
                <a:gd name="connsiteY21" fmla="*/ 6000018 h 6521594"/>
                <a:gd name="connsiteX22" fmla="*/ 4988380 w 6321679"/>
                <a:gd name="connsiteY22" fmla="*/ 6506549 h 6521594"/>
                <a:gd name="connsiteX23" fmla="*/ 4961490 w 6321679"/>
                <a:gd name="connsiteY23" fmla="*/ 6521594 h 6521594"/>
                <a:gd name="connsiteX24" fmla="*/ 2011326 w 6321679"/>
                <a:gd name="connsiteY24" fmla="*/ 6521594 h 6521594"/>
                <a:gd name="connsiteX25" fmla="*/ 1982893 w 6321679"/>
                <a:gd name="connsiteY25" fmla="*/ 6505768 h 6521594"/>
                <a:gd name="connsiteX26" fmla="*/ 824149 w 6321679"/>
                <a:gd name="connsiteY26" fmla="*/ 5358682 h 6521594"/>
                <a:gd name="connsiteX27" fmla="*/ 0 w 6321679"/>
                <a:gd name="connsiteY27" fmla="*/ 3630075 h 6521594"/>
                <a:gd name="connsiteX28" fmla="*/ 4150102 w 6321679"/>
                <a:gd name="connsiteY28" fmla="*/ 0 h 6521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321679" h="6521594">
                  <a:moveTo>
                    <a:pt x="4150102" y="0"/>
                  </a:moveTo>
                  <a:cubicBezTo>
                    <a:pt x="4918148" y="0"/>
                    <a:pt x="5569597" y="228540"/>
                    <a:pt x="6083891" y="619943"/>
                  </a:cubicBezTo>
                  <a:lnTo>
                    <a:pt x="6321679" y="822247"/>
                  </a:lnTo>
                  <a:lnTo>
                    <a:pt x="6321679" y="1866928"/>
                  </a:lnTo>
                  <a:lnTo>
                    <a:pt x="6212358" y="1689281"/>
                  </a:lnTo>
                  <a:cubicBezTo>
                    <a:pt x="6161484" y="1615222"/>
                    <a:pt x="6107295" y="1544427"/>
                    <a:pt x="6049880" y="1477173"/>
                  </a:cubicBezTo>
                  <a:cubicBezTo>
                    <a:pt x="5825135" y="1214018"/>
                    <a:pt x="5555573" y="1009470"/>
                    <a:pt x="5248663" y="869327"/>
                  </a:cubicBezTo>
                  <a:cubicBezTo>
                    <a:pt x="4921178" y="719909"/>
                    <a:pt x="4551627" y="644042"/>
                    <a:pt x="4150102" y="644042"/>
                  </a:cubicBezTo>
                  <a:cubicBezTo>
                    <a:pt x="3724203" y="644042"/>
                    <a:pt x="3292799" y="725448"/>
                    <a:pt x="2867946" y="886459"/>
                  </a:cubicBezTo>
                  <a:cubicBezTo>
                    <a:pt x="2454234" y="1042832"/>
                    <a:pt x="2060440" y="1273141"/>
                    <a:pt x="1728892" y="1552397"/>
                  </a:cubicBezTo>
                  <a:cubicBezTo>
                    <a:pt x="1391580" y="1836419"/>
                    <a:pt x="1126473" y="2159600"/>
                    <a:pt x="941043" y="2512664"/>
                  </a:cubicBezTo>
                  <a:cubicBezTo>
                    <a:pt x="751551" y="2873583"/>
                    <a:pt x="655362" y="3249575"/>
                    <a:pt x="655362" y="3630204"/>
                  </a:cubicBezTo>
                  <a:cubicBezTo>
                    <a:pt x="655362" y="4013537"/>
                    <a:pt x="808817" y="4237405"/>
                    <a:pt x="1128177" y="4667883"/>
                  </a:cubicBezTo>
                  <a:cubicBezTo>
                    <a:pt x="1205232" y="4771702"/>
                    <a:pt x="1284908" y="4879129"/>
                    <a:pt x="1366419" y="4997246"/>
                  </a:cubicBezTo>
                  <a:cubicBezTo>
                    <a:pt x="1989282" y="5899677"/>
                    <a:pt x="2657880" y="6284685"/>
                    <a:pt x="3601937" y="6284685"/>
                  </a:cubicBezTo>
                  <a:cubicBezTo>
                    <a:pt x="4221523" y="6284685"/>
                    <a:pt x="4676122" y="5971036"/>
                    <a:pt x="5298985" y="5492643"/>
                  </a:cubicBezTo>
                  <a:cubicBezTo>
                    <a:pt x="5368571" y="5439187"/>
                    <a:pt x="5438156" y="5386375"/>
                    <a:pt x="5505513" y="5335367"/>
                  </a:cubicBezTo>
                  <a:cubicBezTo>
                    <a:pt x="5779335" y="5127761"/>
                    <a:pt x="6041730" y="4928776"/>
                    <a:pt x="6252618" y="4722492"/>
                  </a:cubicBezTo>
                  <a:lnTo>
                    <a:pt x="6321679" y="4651477"/>
                  </a:lnTo>
                  <a:lnTo>
                    <a:pt x="6321679" y="5523097"/>
                  </a:lnTo>
                  <a:lnTo>
                    <a:pt x="6024428" y="5754969"/>
                  </a:lnTo>
                  <a:cubicBezTo>
                    <a:pt x="5918395" y="5835747"/>
                    <a:pt x="5810491" y="5916953"/>
                    <a:pt x="5702345" y="6000018"/>
                  </a:cubicBezTo>
                  <a:cubicBezTo>
                    <a:pt x="5466020" y="6181541"/>
                    <a:pt x="5232938" y="6357503"/>
                    <a:pt x="4988380" y="6506549"/>
                  </a:cubicBezTo>
                  <a:lnTo>
                    <a:pt x="4961490" y="6521594"/>
                  </a:lnTo>
                  <a:lnTo>
                    <a:pt x="2011326" y="6521594"/>
                  </a:lnTo>
                  <a:lnTo>
                    <a:pt x="1982893" y="6505768"/>
                  </a:lnTo>
                  <a:cubicBezTo>
                    <a:pt x="1531799" y="6233999"/>
                    <a:pt x="1157400" y="5841520"/>
                    <a:pt x="824149" y="5358682"/>
                  </a:cubicBezTo>
                  <a:cubicBezTo>
                    <a:pt x="424196" y="4779302"/>
                    <a:pt x="0" y="4381929"/>
                    <a:pt x="0" y="3630075"/>
                  </a:cubicBezTo>
                  <a:cubicBezTo>
                    <a:pt x="0" y="1625174"/>
                    <a:pt x="2089794" y="0"/>
                    <a:pt x="415010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3" name="Freeform: Shape 2062">
              <a:extLst>
                <a:ext uri="{FF2B5EF4-FFF2-40B4-BE49-F238E27FC236}">
                  <a16:creationId xmlns:a16="http://schemas.microsoft.com/office/drawing/2014/main" id="{1E5422BB-A1E5-D8D2-5675-EA188A419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0322" y="353119"/>
              <a:ext cx="6321679" cy="6521594"/>
            </a:xfrm>
            <a:custGeom>
              <a:avLst/>
              <a:gdLst>
                <a:gd name="connsiteX0" fmla="*/ 4150102 w 6321679"/>
                <a:gd name="connsiteY0" fmla="*/ 0 h 6521594"/>
                <a:gd name="connsiteX1" fmla="*/ 6083891 w 6321679"/>
                <a:gd name="connsiteY1" fmla="*/ 619943 h 6521594"/>
                <a:gd name="connsiteX2" fmla="*/ 6321679 w 6321679"/>
                <a:gd name="connsiteY2" fmla="*/ 822247 h 6521594"/>
                <a:gd name="connsiteX3" fmla="*/ 6321679 w 6321679"/>
                <a:gd name="connsiteY3" fmla="*/ 2150195 h 6521594"/>
                <a:gd name="connsiteX4" fmla="*/ 6241288 w 6321679"/>
                <a:gd name="connsiteY4" fmla="*/ 1985338 h 6521594"/>
                <a:gd name="connsiteX5" fmla="*/ 5949367 w 6321679"/>
                <a:gd name="connsiteY5" fmla="*/ 1559997 h 6521594"/>
                <a:gd name="connsiteX6" fmla="*/ 5193362 w 6321679"/>
                <a:gd name="connsiteY6" fmla="*/ 986156 h 6521594"/>
                <a:gd name="connsiteX7" fmla="*/ 4150102 w 6321679"/>
                <a:gd name="connsiteY7" fmla="*/ 772850 h 6521594"/>
                <a:gd name="connsiteX8" fmla="*/ 2914861 w 6321679"/>
                <a:gd name="connsiteY8" fmla="*/ 1006637 h 6521594"/>
                <a:gd name="connsiteX9" fmla="*/ 1814073 w 6321679"/>
                <a:gd name="connsiteY9" fmla="*/ 1650163 h 6521594"/>
                <a:gd name="connsiteX10" fmla="*/ 1057412 w 6321679"/>
                <a:gd name="connsiteY10" fmla="*/ 2571657 h 6521594"/>
                <a:gd name="connsiteX11" fmla="*/ 786277 w 6321679"/>
                <a:gd name="connsiteY11" fmla="*/ 3630204 h 6521594"/>
                <a:gd name="connsiteX12" fmla="*/ 1233931 w 6321679"/>
                <a:gd name="connsiteY12" fmla="*/ 4592016 h 6521594"/>
                <a:gd name="connsiteX13" fmla="*/ 1474795 w 6321679"/>
                <a:gd name="connsiteY13" fmla="*/ 4924985 h 6521594"/>
                <a:gd name="connsiteX14" fmla="*/ 2393691 w 6321679"/>
                <a:gd name="connsiteY14" fmla="*/ 5846995 h 6521594"/>
                <a:gd name="connsiteX15" fmla="*/ 3601805 w 6321679"/>
                <a:gd name="connsiteY15" fmla="*/ 6155876 h 6521594"/>
                <a:gd name="connsiteX16" fmla="*/ 4378909 w 6321679"/>
                <a:gd name="connsiteY16" fmla="*/ 5959186 h 6521594"/>
                <a:gd name="connsiteX17" fmla="*/ 5218129 w 6321679"/>
                <a:gd name="connsiteY17" fmla="*/ 5391271 h 6521594"/>
                <a:gd name="connsiteX18" fmla="*/ 5425313 w 6321679"/>
                <a:gd name="connsiteY18" fmla="*/ 5233481 h 6521594"/>
                <a:gd name="connsiteX19" fmla="*/ 6254366 w 6321679"/>
                <a:gd name="connsiteY19" fmla="*/ 4534301 h 6521594"/>
                <a:gd name="connsiteX20" fmla="*/ 6321679 w 6321679"/>
                <a:gd name="connsiteY20" fmla="*/ 4456641 h 6521594"/>
                <a:gd name="connsiteX21" fmla="*/ 6321679 w 6321679"/>
                <a:gd name="connsiteY21" fmla="*/ 5523097 h 6521594"/>
                <a:gd name="connsiteX22" fmla="*/ 6024428 w 6321679"/>
                <a:gd name="connsiteY22" fmla="*/ 5754969 h 6521594"/>
                <a:gd name="connsiteX23" fmla="*/ 5702345 w 6321679"/>
                <a:gd name="connsiteY23" fmla="*/ 6000018 h 6521594"/>
                <a:gd name="connsiteX24" fmla="*/ 4988380 w 6321679"/>
                <a:gd name="connsiteY24" fmla="*/ 6506549 h 6521594"/>
                <a:gd name="connsiteX25" fmla="*/ 4961490 w 6321679"/>
                <a:gd name="connsiteY25" fmla="*/ 6521594 h 6521594"/>
                <a:gd name="connsiteX26" fmla="*/ 2011326 w 6321679"/>
                <a:gd name="connsiteY26" fmla="*/ 6521594 h 6521594"/>
                <a:gd name="connsiteX27" fmla="*/ 1982893 w 6321679"/>
                <a:gd name="connsiteY27" fmla="*/ 6505768 h 6521594"/>
                <a:gd name="connsiteX28" fmla="*/ 824149 w 6321679"/>
                <a:gd name="connsiteY28" fmla="*/ 5358682 h 6521594"/>
                <a:gd name="connsiteX29" fmla="*/ 0 w 6321679"/>
                <a:gd name="connsiteY29" fmla="*/ 3630075 h 6521594"/>
                <a:gd name="connsiteX30" fmla="*/ 4150102 w 6321679"/>
                <a:gd name="connsiteY30" fmla="*/ 0 h 6521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321679" h="6521594">
                  <a:moveTo>
                    <a:pt x="4150102" y="0"/>
                  </a:moveTo>
                  <a:cubicBezTo>
                    <a:pt x="4918148" y="0"/>
                    <a:pt x="5569597" y="228540"/>
                    <a:pt x="6083891" y="619943"/>
                  </a:cubicBezTo>
                  <a:lnTo>
                    <a:pt x="6321679" y="822247"/>
                  </a:lnTo>
                  <a:lnTo>
                    <a:pt x="6321679" y="2150195"/>
                  </a:lnTo>
                  <a:lnTo>
                    <a:pt x="6241288" y="1985338"/>
                  </a:lnTo>
                  <a:cubicBezTo>
                    <a:pt x="6156788" y="1831195"/>
                    <a:pt x="6059249" y="1688709"/>
                    <a:pt x="5949367" y="1559997"/>
                  </a:cubicBezTo>
                  <a:cubicBezTo>
                    <a:pt x="5737073" y="1311397"/>
                    <a:pt x="5482843" y="1118314"/>
                    <a:pt x="5193362" y="986156"/>
                  </a:cubicBezTo>
                  <a:cubicBezTo>
                    <a:pt x="4883437" y="844596"/>
                    <a:pt x="4532365" y="772850"/>
                    <a:pt x="4150102" y="772850"/>
                  </a:cubicBezTo>
                  <a:cubicBezTo>
                    <a:pt x="3746218" y="772850"/>
                    <a:pt x="3319008" y="853613"/>
                    <a:pt x="2914861" y="1006637"/>
                  </a:cubicBezTo>
                  <a:cubicBezTo>
                    <a:pt x="2515039" y="1157857"/>
                    <a:pt x="2134350" y="1380438"/>
                    <a:pt x="1814073" y="1650163"/>
                  </a:cubicBezTo>
                  <a:cubicBezTo>
                    <a:pt x="1494190" y="1919502"/>
                    <a:pt x="1232622" y="2238173"/>
                    <a:pt x="1057412" y="2571657"/>
                  </a:cubicBezTo>
                  <a:cubicBezTo>
                    <a:pt x="877486" y="2914158"/>
                    <a:pt x="786277" y="3270313"/>
                    <a:pt x="786277" y="3630204"/>
                  </a:cubicBezTo>
                  <a:cubicBezTo>
                    <a:pt x="786277" y="3974121"/>
                    <a:pt x="923483" y="4173646"/>
                    <a:pt x="1233931" y="4592016"/>
                  </a:cubicBezTo>
                  <a:cubicBezTo>
                    <a:pt x="1311641" y="4696736"/>
                    <a:pt x="1391972" y="4805064"/>
                    <a:pt x="1474795" y="4924985"/>
                  </a:cubicBezTo>
                  <a:cubicBezTo>
                    <a:pt x="1767682" y="5349278"/>
                    <a:pt x="2068172" y="5650948"/>
                    <a:pt x="2393691" y="5846995"/>
                  </a:cubicBezTo>
                  <a:cubicBezTo>
                    <a:pt x="2738735" y="6054891"/>
                    <a:pt x="3133971" y="6155876"/>
                    <a:pt x="3601805" y="6155876"/>
                  </a:cubicBezTo>
                  <a:cubicBezTo>
                    <a:pt x="3867305" y="6155876"/>
                    <a:pt x="4114196" y="6093405"/>
                    <a:pt x="4378909" y="5959186"/>
                  </a:cubicBezTo>
                  <a:cubicBezTo>
                    <a:pt x="4650699" y="5821362"/>
                    <a:pt x="4919737" y="5620421"/>
                    <a:pt x="5218129" y="5391271"/>
                  </a:cubicBezTo>
                  <a:cubicBezTo>
                    <a:pt x="5288107" y="5337558"/>
                    <a:pt x="5357824" y="5284617"/>
                    <a:pt x="5425313" y="5233481"/>
                  </a:cubicBezTo>
                  <a:cubicBezTo>
                    <a:pt x="5739037" y="4995556"/>
                    <a:pt x="6037512" y="4769168"/>
                    <a:pt x="6254366" y="4534301"/>
                  </a:cubicBezTo>
                  <a:lnTo>
                    <a:pt x="6321679" y="4456641"/>
                  </a:lnTo>
                  <a:lnTo>
                    <a:pt x="6321679" y="5523097"/>
                  </a:lnTo>
                  <a:lnTo>
                    <a:pt x="6024428" y="5754969"/>
                  </a:lnTo>
                  <a:cubicBezTo>
                    <a:pt x="5918395" y="5835747"/>
                    <a:pt x="5810491" y="5916953"/>
                    <a:pt x="5702345" y="6000018"/>
                  </a:cubicBezTo>
                  <a:cubicBezTo>
                    <a:pt x="5466020" y="6181541"/>
                    <a:pt x="5232938" y="6357503"/>
                    <a:pt x="4988380" y="6506549"/>
                  </a:cubicBezTo>
                  <a:lnTo>
                    <a:pt x="4961490" y="6521594"/>
                  </a:lnTo>
                  <a:lnTo>
                    <a:pt x="2011326" y="6521594"/>
                  </a:lnTo>
                  <a:lnTo>
                    <a:pt x="1982893" y="6505768"/>
                  </a:lnTo>
                  <a:cubicBezTo>
                    <a:pt x="1531799" y="6233999"/>
                    <a:pt x="1157400" y="5841520"/>
                    <a:pt x="824149" y="5358682"/>
                  </a:cubicBezTo>
                  <a:cubicBezTo>
                    <a:pt x="424196" y="4779302"/>
                    <a:pt x="0" y="4381929"/>
                    <a:pt x="0" y="3630075"/>
                  </a:cubicBezTo>
                  <a:cubicBezTo>
                    <a:pt x="0" y="1625174"/>
                    <a:pt x="2089794" y="0"/>
                    <a:pt x="415010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50" name="Picture 2" descr="Señal de peligro indeterminado – Canal del Área de Tecnología Educativa">
            <a:extLst>
              <a:ext uri="{FF2B5EF4-FFF2-40B4-BE49-F238E27FC236}">
                <a16:creationId xmlns:a16="http://schemas.microsoft.com/office/drawing/2014/main" id="{D8AB645A-33FC-FF7B-46FB-F4DF363E84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708392" y="2062297"/>
            <a:ext cx="4142232" cy="3656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AF0B48EE-12F9-F516-6A65-72AA0B678FFE}"/>
              </a:ext>
            </a:extLst>
          </p:cNvPr>
          <p:cNvSpPr txBox="1"/>
          <p:nvPr/>
        </p:nvSpPr>
        <p:spPr>
          <a:xfrm>
            <a:off x="1005904" y="3934133"/>
            <a:ext cx="679708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AR" sz="3200" dirty="0">
                <a:solidFill>
                  <a:srgbClr val="FF0000"/>
                </a:solidFill>
              </a:rPr>
              <a:t>No miramos para otro lado, las escribimos nosotros/as, las conocemos, estamos al tanto…</a:t>
            </a:r>
          </a:p>
        </p:txBody>
      </p:sp>
    </p:spTree>
    <p:extLst>
      <p:ext uri="{BB962C8B-B14F-4D97-AF65-F5344CB8AC3E}">
        <p14:creationId xmlns:p14="http://schemas.microsoft.com/office/powerpoint/2010/main" val="4146593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492DCC88-0CFE-03C3-6803-611FBD0A69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66099" y="107755"/>
            <a:ext cx="4216052" cy="2364277"/>
          </a:xfr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631893FE-47FD-12E5-B9B5-3E644696EF62}"/>
              </a:ext>
            </a:extLst>
          </p:cNvPr>
          <p:cNvSpPr txBox="1"/>
          <p:nvPr/>
        </p:nvSpPr>
        <p:spPr>
          <a:xfrm>
            <a:off x="7245083" y="2466692"/>
            <a:ext cx="41271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>
                <a:highlight>
                  <a:srgbClr val="FFFF00"/>
                </a:highlight>
              </a:rPr>
              <a:t>NUNCA VINIERON 29,54%</a:t>
            </a:r>
          </a:p>
          <a:p>
            <a:r>
              <a:rPr lang="es-AR" dirty="0">
                <a:highlight>
                  <a:srgbClr val="FF0000"/>
                </a:highlight>
              </a:rPr>
              <a:t>AD 11,93%</a:t>
            </a:r>
          </a:p>
          <a:p>
            <a:r>
              <a:rPr lang="es-AR" dirty="0"/>
              <a:t>Cursada 3,4%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95066140-EAE0-87F2-A500-867E229F46D3}"/>
              </a:ext>
            </a:extLst>
          </p:cNvPr>
          <p:cNvSpPr txBox="1"/>
          <p:nvPr/>
        </p:nvSpPr>
        <p:spPr>
          <a:xfrm>
            <a:off x="7238408" y="3918484"/>
            <a:ext cx="38055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>
                <a:highlight>
                  <a:srgbClr val="FFFF00"/>
                </a:highlight>
              </a:rPr>
              <a:t>NUNCA VINIERON 26,66%</a:t>
            </a:r>
          </a:p>
          <a:p>
            <a:r>
              <a:rPr lang="es-AR" dirty="0">
                <a:highlight>
                  <a:srgbClr val="FF0000"/>
                </a:highlight>
              </a:rPr>
              <a:t>AD 22,66%</a:t>
            </a:r>
          </a:p>
          <a:p>
            <a:r>
              <a:rPr lang="es-AR" dirty="0"/>
              <a:t>Cursada 6,6%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2171F439-AE09-0242-DB73-C512807E59D4}"/>
              </a:ext>
            </a:extLst>
          </p:cNvPr>
          <p:cNvSpPr txBox="1"/>
          <p:nvPr/>
        </p:nvSpPr>
        <p:spPr>
          <a:xfrm>
            <a:off x="7245082" y="5287294"/>
            <a:ext cx="38055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>
                <a:highlight>
                  <a:srgbClr val="FFFF00"/>
                </a:highlight>
              </a:rPr>
              <a:t>NUNCA VINIERON 26,53%</a:t>
            </a:r>
          </a:p>
          <a:p>
            <a:r>
              <a:rPr lang="es-AR" dirty="0"/>
              <a:t>AD 51,02%</a:t>
            </a:r>
          </a:p>
          <a:p>
            <a:r>
              <a:rPr lang="es-AR" dirty="0"/>
              <a:t>Cursada 22,44%</a:t>
            </a: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D5BE6EDB-91DC-3F8C-33CF-76B95F711E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927" y="2015872"/>
            <a:ext cx="6731481" cy="4476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037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onnsiteX0" fmla="*/ 0 w 4480560"/>
              <a:gd name="connsiteY0" fmla="*/ 0 h 18288"/>
              <a:gd name="connsiteX1" fmla="*/ 595274 w 4480560"/>
              <a:gd name="connsiteY1" fmla="*/ 0 h 18288"/>
              <a:gd name="connsiteX2" fmla="*/ 1100938 w 4480560"/>
              <a:gd name="connsiteY2" fmla="*/ 0 h 18288"/>
              <a:gd name="connsiteX3" fmla="*/ 1651406 w 4480560"/>
              <a:gd name="connsiteY3" fmla="*/ 0 h 18288"/>
              <a:gd name="connsiteX4" fmla="*/ 2336292 w 4480560"/>
              <a:gd name="connsiteY4" fmla="*/ 0 h 18288"/>
              <a:gd name="connsiteX5" fmla="*/ 2931566 w 4480560"/>
              <a:gd name="connsiteY5" fmla="*/ 0 h 18288"/>
              <a:gd name="connsiteX6" fmla="*/ 3482035 w 4480560"/>
              <a:gd name="connsiteY6" fmla="*/ 0 h 18288"/>
              <a:gd name="connsiteX7" fmla="*/ 4480560 w 4480560"/>
              <a:gd name="connsiteY7" fmla="*/ 0 h 18288"/>
              <a:gd name="connsiteX8" fmla="*/ 4480560 w 4480560"/>
              <a:gd name="connsiteY8" fmla="*/ 18288 h 18288"/>
              <a:gd name="connsiteX9" fmla="*/ 3840480 w 4480560"/>
              <a:gd name="connsiteY9" fmla="*/ 18288 h 18288"/>
              <a:gd name="connsiteX10" fmla="*/ 3290011 w 4480560"/>
              <a:gd name="connsiteY10" fmla="*/ 18288 h 18288"/>
              <a:gd name="connsiteX11" fmla="*/ 2560320 w 4480560"/>
              <a:gd name="connsiteY11" fmla="*/ 18288 h 18288"/>
              <a:gd name="connsiteX12" fmla="*/ 1965046 w 4480560"/>
              <a:gd name="connsiteY12" fmla="*/ 18288 h 18288"/>
              <a:gd name="connsiteX13" fmla="*/ 1459382 w 4480560"/>
              <a:gd name="connsiteY13" fmla="*/ 18288 h 18288"/>
              <a:gd name="connsiteX14" fmla="*/ 774497 w 4480560"/>
              <a:gd name="connsiteY14" fmla="*/ 18288 h 18288"/>
              <a:gd name="connsiteX15" fmla="*/ 0 w 4480560"/>
              <a:gd name="connsiteY15" fmla="*/ 18288 h 18288"/>
              <a:gd name="connsiteX16" fmla="*/ 0 w 448056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F917720-3D87-E803-3825-83EC31A74D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6418" y="552091"/>
            <a:ext cx="6224335" cy="5431536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s-AR" b="0" i="0" u="none" strike="noStrike" dirty="0">
                <a:effectLst/>
                <a:latin typeface="Abadi MT Condensed Light" panose="020B0306030101010103" pitchFamily="34" charset="77"/>
              </a:rPr>
              <a:t>¿Hasta qué punto las estrategias que los y las docentes implementamos para mejorar el rendimiento académico de los y las estudiantes están influidas por la calidad del trato que les brindamos, y cómo podemos ajustar las estrategias pedagógicas para reducir los malos resultados en los niveles de aprobación y fomentar un aprendizaje más efectivo y humano?</a:t>
            </a:r>
            <a:endParaRPr lang="es-AR" dirty="0">
              <a:latin typeface="Abadi MT Condensed Light" panose="020B03060301010101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1345795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79" name="Rectangle 3078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58256" y="-358254"/>
            <a:ext cx="6858000" cy="7574507"/>
          </a:xfrm>
          <a:prstGeom prst="rect">
            <a:avLst/>
          </a:prstGeom>
          <a:ln>
            <a:noFill/>
          </a:ln>
          <a:effectLst>
            <a:outerShdw blurRad="457200" dist="63500" sx="99000" sy="99000" algn="l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4D81869-4CA8-3F06-EFF4-5DC6D0C83E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45" y="5546162"/>
            <a:ext cx="6661702" cy="95361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100" dirty="0" err="1"/>
              <a:t>Conecta</a:t>
            </a:r>
            <a:r>
              <a:rPr lang="en-US" sz="3100" dirty="0"/>
              <a:t> – </a:t>
            </a:r>
            <a:r>
              <a:rPr lang="en-US" sz="3100" dirty="0" err="1"/>
              <a:t>Comparte</a:t>
            </a:r>
            <a:r>
              <a:rPr lang="en-US" sz="3100" dirty="0"/>
              <a:t> – </a:t>
            </a:r>
            <a:r>
              <a:rPr lang="en-US" sz="3100" dirty="0" err="1"/>
              <a:t>Transforma</a:t>
            </a:r>
            <a:r>
              <a:rPr lang="en-US" sz="3100" dirty="0"/>
              <a:t>: </a:t>
            </a:r>
            <a:br>
              <a:rPr lang="en-US" sz="3100" dirty="0"/>
            </a:br>
            <a:r>
              <a:rPr lang="en-US" sz="3100" dirty="0"/>
              <a:t>la </a:t>
            </a:r>
            <a:r>
              <a:rPr lang="en-US" sz="3100" dirty="0" err="1"/>
              <a:t>competencia</a:t>
            </a:r>
            <a:r>
              <a:rPr lang="en-US" sz="3100" dirty="0"/>
              <a:t> del </a:t>
            </a:r>
            <a:r>
              <a:rPr lang="en-US" sz="3100" dirty="0" err="1"/>
              <a:t>futuro</a:t>
            </a:r>
            <a:endParaRPr lang="en-US" sz="3100" dirty="0"/>
          </a:p>
        </p:txBody>
      </p:sp>
      <p:pic>
        <p:nvPicPr>
          <p:cNvPr id="3074" name="Picture 2" descr="Porque es importante la formación continua para los educadores?">
            <a:extLst>
              <a:ext uri="{FF2B5EF4-FFF2-40B4-BE49-F238E27FC236}">
                <a16:creationId xmlns:a16="http://schemas.microsoft.com/office/drawing/2014/main" id="{4691F087-6139-F8A4-4822-911FDBF5E0C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6" r="-1" b="-1"/>
          <a:stretch/>
        </p:blipFill>
        <p:spPr bwMode="auto">
          <a:xfrm>
            <a:off x="20" y="-1"/>
            <a:ext cx="7574488" cy="5161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F1411768-F023-C3D6-76AC-8F44ADBE8B82}"/>
              </a:ext>
            </a:extLst>
          </p:cNvPr>
          <p:cNvSpPr/>
          <p:nvPr/>
        </p:nvSpPr>
        <p:spPr>
          <a:xfrm>
            <a:off x="7574508" y="392210"/>
            <a:ext cx="4656082" cy="21885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38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 C T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BBA1A03C-465D-B7C9-184C-ACD7484D2F50}"/>
              </a:ext>
            </a:extLst>
          </p:cNvPr>
          <p:cNvSpPr txBox="1"/>
          <p:nvPr/>
        </p:nvSpPr>
        <p:spPr>
          <a:xfrm>
            <a:off x="7574508" y="4797719"/>
            <a:ext cx="4617472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800" dirty="0"/>
              <a:t>Mg. Ing. Viviana Cappello</a:t>
            </a:r>
          </a:p>
          <a:p>
            <a:pPr algn="r"/>
            <a:endParaRPr lang="en-US" sz="18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AR" sz="1200" dirty="0"/>
              <a:t>Profesora Asociada de Álgebra y Geometría Analítica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AR" sz="1200" dirty="0"/>
              <a:t>Directora del Laboratorio de </a:t>
            </a:r>
            <a:r>
              <a:rPr lang="es-AR" sz="1200" dirty="0" err="1"/>
              <a:t>MatemáTICa</a:t>
            </a:r>
            <a:endParaRPr lang="es-AR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AR" sz="1200" dirty="0"/>
              <a:t>Responsable del área Matemática y Tic del Grupo de investigación IEC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AR" sz="1200" dirty="0"/>
              <a:t>Docente de la Maestría en Docencia Universitaria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AR" sz="1200" dirty="0"/>
              <a:t>Miembro del equipo pedagógico del Rectorado UTN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AR" sz="1200" dirty="0"/>
              <a:t>Profesora Adjunta de la UNLP</a:t>
            </a:r>
          </a:p>
        </p:txBody>
      </p:sp>
    </p:spTree>
    <p:extLst>
      <p:ext uri="{BB962C8B-B14F-4D97-AF65-F5344CB8AC3E}">
        <p14:creationId xmlns:p14="http://schemas.microsoft.com/office/powerpoint/2010/main" val="1857209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1E2A49-ADEB-AD29-6DE2-31F18484D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103" y="990727"/>
            <a:ext cx="5908589" cy="2184959"/>
          </a:xfrm>
        </p:spPr>
        <p:txBody>
          <a:bodyPr>
            <a:normAutofit/>
          </a:bodyPr>
          <a:lstStyle/>
          <a:p>
            <a:pPr algn="ctr"/>
            <a:r>
              <a:rPr lang="es-AR" dirty="0"/>
              <a:t>Experiencias de puertas adentro</a:t>
            </a:r>
          </a:p>
        </p:txBody>
      </p:sp>
      <p:pic>
        <p:nvPicPr>
          <p:cNvPr id="4098" name="Picture 2" descr="Puertas adentro - Comprar en Gerbera Ediciones">
            <a:extLst>
              <a:ext uri="{FF2B5EF4-FFF2-40B4-BE49-F238E27FC236}">
                <a16:creationId xmlns:a16="http://schemas.microsoft.com/office/drawing/2014/main" id="{963E0EA5-BD59-0A63-0084-4BC4B4A0E7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055" t="47928" r="29748" b="13693"/>
          <a:stretch/>
        </p:blipFill>
        <p:spPr bwMode="auto">
          <a:xfrm>
            <a:off x="8550877" y="1195208"/>
            <a:ext cx="1279010" cy="1780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Utn-Frlp | La Plata">
            <a:extLst>
              <a:ext uri="{FF2B5EF4-FFF2-40B4-BE49-F238E27FC236}">
                <a16:creationId xmlns:a16="http://schemas.microsoft.com/office/drawing/2014/main" id="{0D9D5832-8184-5D3D-D25D-71DE89BAFA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1835" y="3549650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Análisis II">
            <a:extLst>
              <a:ext uri="{FF2B5EF4-FFF2-40B4-BE49-F238E27FC236}">
                <a16:creationId xmlns:a16="http://schemas.microsoft.com/office/drawing/2014/main" id="{3A3FC73E-4DC4-4242-9677-29D6A309D0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6192" y="3682314"/>
            <a:ext cx="5785853" cy="2724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7750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9923E3-28D1-A472-13F1-79D6A687DB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144" y="81070"/>
            <a:ext cx="3531781" cy="1325563"/>
          </a:xfrm>
        </p:spPr>
        <p:txBody>
          <a:bodyPr/>
          <a:lstStyle/>
          <a:p>
            <a:r>
              <a:rPr lang="es-AR" dirty="0"/>
              <a:t>Interdisciplina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EF34987-9843-8B90-FC79-763867AE69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7205" y="2666841"/>
            <a:ext cx="11749862" cy="1906403"/>
          </a:xfrm>
        </p:spPr>
        <p:txBody>
          <a:bodyPr>
            <a:normAutofit/>
          </a:bodyPr>
          <a:lstStyle/>
          <a:p>
            <a:r>
              <a:rPr lang="es-AR" dirty="0">
                <a:latin typeface="Calibri" panose="020F0502020204030204" pitchFamily="34" charset="0"/>
                <a:cs typeface="Calibri" panose="020F0502020204030204" pitchFamily="34" charset="0"/>
              </a:rPr>
              <a:t>El</a:t>
            </a:r>
            <a:r>
              <a:rPr lang="es-AR" b="0" i="0" u="none" strike="noStrike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enfoque interdisciplinario promueve intercambios que producen recíproco enriquecimiento y transformación, y supone la cooperación entre los miembros del equipo, que proceden de disciplinas heterogéneas y se concretan en prácticas convergentes. </a:t>
            </a:r>
            <a:r>
              <a:rPr lang="es-AR" b="0" i="0" u="none" strike="noStrike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Elichiry</a:t>
            </a:r>
            <a:r>
              <a:rPr lang="es-AR" b="0" i="0" u="none" strike="noStrike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(1987)</a:t>
            </a:r>
            <a:endParaRPr lang="es-A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D43963F4-525A-4242-51B2-8559619EE2CC}"/>
              </a:ext>
            </a:extLst>
          </p:cNvPr>
          <p:cNvSpPr txBox="1"/>
          <p:nvPr/>
        </p:nvSpPr>
        <p:spPr>
          <a:xfrm>
            <a:off x="317205" y="1158059"/>
            <a:ext cx="8870737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AR" sz="2800" dirty="0">
                <a:latin typeface="Calibri" panose="020F0502020204030204" pitchFamily="34" charset="0"/>
                <a:cs typeface="Calibri" panose="020F0502020204030204" pitchFamily="34" charset="0"/>
              </a:rPr>
              <a:t>Piaget (1968) considera que una epistemología -pretendidamente científica en tanto comunicable- sólo puede resultar de la comunicación interdisciplinaria.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C8759DDE-9668-A461-B37D-7C96F280FC19}"/>
              </a:ext>
            </a:extLst>
          </p:cNvPr>
          <p:cNvSpPr txBox="1"/>
          <p:nvPr/>
        </p:nvSpPr>
        <p:spPr>
          <a:xfrm>
            <a:off x="317205" y="4476735"/>
            <a:ext cx="10814197" cy="2154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AR" sz="2800" b="0" i="0" u="none" strike="noStrike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Es la cooperación de varias disciplinas en un estudio u otra actividad semejante, en la cual </a:t>
            </a:r>
            <a:r>
              <a:rPr lang="es-AR" sz="2800" dirty="0">
                <a:latin typeface="Calibri" panose="020F0502020204030204" pitchFamily="34" charset="0"/>
                <a:cs typeface="Calibri" panose="020F0502020204030204" pitchFamily="34" charset="0"/>
              </a:rPr>
              <a:t>las</a:t>
            </a:r>
            <a:r>
              <a:rPr lang="es-AR" sz="2800" b="0" i="0" u="none" strike="noStrike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distintas disciplinas tienen un </a:t>
            </a:r>
            <a:r>
              <a:rPr lang="es-AR" sz="2800" b="1" i="0" u="none" strike="noStrike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diálogo</a:t>
            </a:r>
            <a:r>
              <a:rPr lang="es-AR" sz="2800" b="0" i="0" u="none" strike="noStrike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con el que interaccionan y encuentran un punto en común desde el cual basan su trabajo.</a:t>
            </a:r>
          </a:p>
          <a:p>
            <a:r>
              <a:rPr lang="es-AR" sz="11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UNESCO. Declaración Mundial sobre la Educación Superior en el Siglo XXI: Visión y acción y Marco de acción prioritaria para el cambio y el desarrollo de la Educación Superior Aprobados por la Conferencia Mundial sobre la Educación Superior [Internet]. 1998 [citado 12 </a:t>
            </a:r>
            <a:r>
              <a:rPr lang="es-AR" sz="1100" dirty="0">
                <a:solidFill>
                  <a:srgbClr val="000000"/>
                </a:solidFill>
                <a:latin typeface="Verdana" panose="020B0604030504040204" pitchFamily="34" charset="0"/>
              </a:rPr>
              <a:t>Mar 2016].</a:t>
            </a:r>
            <a:endParaRPr lang="es-AR" sz="11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26" name="Picture 2" descr="TIF Multidisciplina e Interdisciplina - YouTube">
            <a:extLst>
              <a:ext uri="{FF2B5EF4-FFF2-40B4-BE49-F238E27FC236}">
                <a16:creationId xmlns:a16="http://schemas.microsoft.com/office/drawing/2014/main" id="{92F25F0F-723C-ED9D-7132-14AB1B5FD1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71" r="12162"/>
          <a:stretch/>
        </p:blipFill>
        <p:spPr bwMode="auto">
          <a:xfrm>
            <a:off x="9187942" y="226829"/>
            <a:ext cx="2879125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2473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5" grpId="0"/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2F15BD08-4419-C81F-86D5-779E1FE35CFD}"/>
              </a:ext>
            </a:extLst>
          </p:cNvPr>
          <p:cNvSpPr txBox="1">
            <a:spLocks/>
          </p:cNvSpPr>
          <p:nvPr/>
        </p:nvSpPr>
        <p:spPr>
          <a:xfrm>
            <a:off x="838200" y="5586257"/>
            <a:ext cx="6926703" cy="8041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3200" dirty="0" err="1">
                <a:latin typeface="+mj-lt"/>
                <a:ea typeface="+mj-ea"/>
                <a:cs typeface="+mj-cs"/>
              </a:rPr>
              <a:t>Conversatorios</a:t>
            </a:r>
            <a:r>
              <a:rPr lang="en-US" sz="3200" dirty="0">
                <a:latin typeface="+mj-lt"/>
                <a:ea typeface="+mj-ea"/>
                <a:cs typeface="+mj-cs"/>
              </a:rPr>
              <a:t> </a:t>
            </a:r>
            <a:r>
              <a:rPr lang="en-US" sz="3200" dirty="0" err="1">
                <a:latin typeface="+mj-lt"/>
                <a:ea typeface="+mj-ea"/>
                <a:cs typeface="+mj-cs"/>
              </a:rPr>
              <a:t>Física</a:t>
            </a:r>
            <a:r>
              <a:rPr lang="en-US" sz="3200" dirty="0">
                <a:latin typeface="+mj-lt"/>
                <a:ea typeface="+mj-ea"/>
                <a:cs typeface="+mj-cs"/>
              </a:rPr>
              <a:t> - Matemática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3958484C-1D2E-EBED-119D-20D4A960E41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4244"/>
          <a:stretch/>
        </p:blipFill>
        <p:spPr>
          <a:xfrm>
            <a:off x="20" y="10"/>
            <a:ext cx="12191980" cy="5279933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0E76F6F3-F5F0-B26D-1B63-73AD0299B7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5193518"/>
            <a:ext cx="12207200" cy="123363"/>
            <a:chOff x="-5025" y="6737718"/>
            <a:chExt cx="12207200" cy="123363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BC84BA2-BCC1-89D4-5592-8B2364E6B8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9C4FA24-7C12-A16B-31C2-891750171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524996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15">
            <a:extLst>
              <a:ext uri="{FF2B5EF4-FFF2-40B4-BE49-F238E27FC236}">
                <a16:creationId xmlns:a16="http://schemas.microsoft.com/office/drawing/2014/main" id="{9CB95732-565A-4D2C-A3AB-CC460C0D38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17">
            <a:extLst>
              <a:ext uri="{FF2B5EF4-FFF2-40B4-BE49-F238E27FC236}">
                <a16:creationId xmlns:a16="http://schemas.microsoft.com/office/drawing/2014/main" id="{E19B653C-798C-4333-8452-3DF3AE3C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FE50278-E2EC-42B2-A1F1-921DD3990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305994" y="-5310547"/>
            <a:ext cx="1580014" cy="12192002"/>
          </a:xfrm>
          <a:prstGeom prst="rect">
            <a:avLst/>
          </a:prstGeom>
          <a:gradFill>
            <a:gsLst>
              <a:gs pos="19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236153F-0DB4-40DD-87C6-B40C1B7E28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0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72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EC45CE64-2128-7995-63F9-57E44CA95FF1}"/>
              </a:ext>
            </a:extLst>
          </p:cNvPr>
          <p:cNvSpPr txBox="1"/>
          <p:nvPr/>
        </p:nvSpPr>
        <p:spPr>
          <a:xfrm>
            <a:off x="699715" y="288404"/>
            <a:ext cx="7170656" cy="9774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JEMB 2022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C1FE90D-E959-7877-A8AC-D8FAC4FE68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36577" y="199287"/>
            <a:ext cx="3226526" cy="115567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2000">
                <a:solidFill>
                  <a:srgbClr val="FFFFFF"/>
                </a:solidFill>
              </a:rPr>
              <a:t>Material didáctico bilingüe para álgebra 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ABEECC63-3C5D-7F94-8023-CE11EF4213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6577" y="1554251"/>
            <a:ext cx="3094917" cy="3526972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468DB651-85C6-E981-0E78-7F186B1AC9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10" y="1927230"/>
            <a:ext cx="7820861" cy="4281922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F7F5F8B3-3173-E144-AFA8-C2FA417EE2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6577" y="5280510"/>
            <a:ext cx="3238707" cy="1036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5787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227198B3-1FC5-73FC-3CF9-E42BEB76AB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82675" y="3078248"/>
            <a:ext cx="2658730" cy="3544974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D9A0B46B-605F-1B93-4043-48072A3563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711" y="568410"/>
            <a:ext cx="9573802" cy="5436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8946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Uso de la tecnología en la educación pos-pandemia | ImpulsED">
            <a:extLst>
              <a:ext uri="{FF2B5EF4-FFF2-40B4-BE49-F238E27FC236}">
                <a16:creationId xmlns:a16="http://schemas.microsoft.com/office/drawing/2014/main" id="{3BE35DDA-1AD9-8D88-703D-D0E7EED176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0483" y="1399431"/>
            <a:ext cx="3352800" cy="2425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2EA9B80-273B-B7B0-5682-0DC98FA3E9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3868"/>
            <a:ext cx="5658293" cy="1325563"/>
          </a:xfrm>
        </p:spPr>
        <p:txBody>
          <a:bodyPr/>
          <a:lstStyle/>
          <a:p>
            <a:r>
              <a:rPr lang="es-AR" dirty="0"/>
              <a:t>Tecnologías para el aula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C29381E-FD3E-6F82-E9BB-EE38A9BFDB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4289" y="1703900"/>
            <a:ext cx="7536712" cy="2189058"/>
          </a:xfrm>
        </p:spPr>
        <p:txBody>
          <a:bodyPr>
            <a:normAutofit/>
          </a:bodyPr>
          <a:lstStyle/>
          <a:p>
            <a:pPr algn="just"/>
            <a:r>
              <a:rPr lang="es-AR" sz="2400" b="0" i="0" u="none" strike="noStrike" dirty="0">
                <a:solidFill>
                  <a:srgbClr val="1F1F1F"/>
                </a:solidFill>
                <a:effectLst/>
                <a:latin typeface="Google Sans"/>
              </a:rPr>
              <a:t>La tecnología </a:t>
            </a:r>
            <a:r>
              <a:rPr lang="es-AR" sz="2400" b="0" i="0" u="none" strike="noStrike" dirty="0">
                <a:solidFill>
                  <a:srgbClr val="040C28"/>
                </a:solidFill>
                <a:effectLst/>
                <a:latin typeface="Google Sans"/>
              </a:rPr>
              <a:t>facilita la creación y adaptación de contenido</a:t>
            </a:r>
            <a:r>
              <a:rPr lang="es-AR" sz="2400" b="0" i="0" u="none" strike="noStrike" dirty="0">
                <a:solidFill>
                  <a:srgbClr val="1F1F1F"/>
                </a:solidFill>
                <a:effectLst/>
                <a:latin typeface="Google Sans"/>
              </a:rPr>
              <a:t>. Los recursos educativos de libre acceso fomentan la reutilización y readaptación de materiales para reducir el tiempo de desarrollo, evitar la duplicación de tareas y hacer que los materiales resulten más pertinentes para el contexto o para los estudiantes.</a:t>
            </a:r>
            <a:endParaRPr lang="es-AR" sz="2400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92648C81-424A-EDEB-B7B7-E6E972458E1C}"/>
              </a:ext>
            </a:extLst>
          </p:cNvPr>
          <p:cNvSpPr txBox="1"/>
          <p:nvPr/>
        </p:nvSpPr>
        <p:spPr>
          <a:xfrm>
            <a:off x="151070" y="4197427"/>
            <a:ext cx="11889859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AR" sz="2400" dirty="0">
                <a:solidFill>
                  <a:srgbClr val="1F1F1F"/>
                </a:solidFill>
                <a:latin typeface="Google Sans"/>
              </a:rPr>
              <a:t>La educación, tanto en la etapa primaria, secundaria y universitaria, experimenta un profundo proceso de digitalización desde hace años. Los avances tecnológicos han impactado el aprendizaje y la enseñanza y aún queda por ver hasta dónde llega la Inteligencia Artificial en el sector educativo. La tecnología, además, juega un papel en la formación STEM y ayuda a los estudiantes con las capacidades que demanda el mercado laboral actual. </a:t>
            </a:r>
          </a:p>
        </p:txBody>
      </p:sp>
    </p:spTree>
    <p:extLst>
      <p:ext uri="{BB962C8B-B14F-4D97-AF65-F5344CB8AC3E}">
        <p14:creationId xmlns:p14="http://schemas.microsoft.com/office/powerpoint/2010/main" val="1367017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1F4E43-6175-5A3C-5D92-C5DADCF856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34065" y="2407466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s-AR" sz="4400" i="1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“No todos pueden aprender esto, mejor dedícate a otra cosa”</a:t>
            </a:r>
            <a:r>
              <a:rPr lang="es-AR" sz="4400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  <a:br>
              <a:rPr lang="es-AR" sz="4400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endParaRPr lang="es-AR" sz="8000" dirty="0">
              <a:solidFill>
                <a:schemeClr val="bg1"/>
              </a:solidFill>
            </a:endParaRPr>
          </a:p>
        </p:txBody>
      </p:sp>
      <p:pic>
        <p:nvPicPr>
          <p:cNvPr id="3" name="Alexander_Nakarada_-_The_Return-[AudioTrimmer.com]-3.mp3">
            <a:hlinkClick r:id="" action="ppaction://media"/>
            <a:extLst>
              <a:ext uri="{FF2B5EF4-FFF2-40B4-BE49-F238E27FC236}">
                <a16:creationId xmlns:a16="http://schemas.microsoft.com/office/drawing/2014/main" id="{4BA9277E-C542-9FA8-6A53-BDAB42E7BBC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>
                  <p14:fade out="140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6455104"/>
            <a:ext cx="261007" cy="261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029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B43B9CA2-4B31-4ACD-9A9F-B8E6C64203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70AA9BE-839A-0924-211F-5E8032C01C2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442" r="7765" b="4"/>
          <a:stretch/>
        </p:blipFill>
        <p:spPr>
          <a:xfrm>
            <a:off x="8529321" y="10"/>
            <a:ext cx="3662680" cy="3401558"/>
          </a:xfrm>
          <a:custGeom>
            <a:avLst/>
            <a:gdLst/>
            <a:ahLst/>
            <a:cxnLst/>
            <a:rect l="l" t="t" r="r" b="b"/>
            <a:pathLst>
              <a:path w="3662680" h="3401568">
                <a:moveTo>
                  <a:pt x="0" y="0"/>
                </a:moveTo>
                <a:lnTo>
                  <a:pt x="3662680" y="0"/>
                </a:lnTo>
                <a:lnTo>
                  <a:pt x="3662680" y="3401568"/>
                </a:lnTo>
                <a:lnTo>
                  <a:pt x="774527" y="3401568"/>
                </a:lnTo>
                <a:lnTo>
                  <a:pt x="769892" y="3133175"/>
                </a:lnTo>
                <a:cubicBezTo>
                  <a:pt x="732577" y="2055441"/>
                  <a:pt x="492520" y="1056020"/>
                  <a:pt x="104445" y="215033"/>
                </a:cubicBezTo>
                <a:close/>
              </a:path>
            </a:pathLst>
          </a:cu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D8D25D19-53CC-4B0A-2915-BB03C73B6AA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446" r="2996" b="4"/>
          <a:stretch/>
        </p:blipFill>
        <p:spPr>
          <a:xfrm>
            <a:off x="5168353" y="27442"/>
            <a:ext cx="4118110" cy="3401558"/>
          </a:xfrm>
          <a:custGeom>
            <a:avLst/>
            <a:gdLst/>
            <a:ahLst/>
            <a:cxnLst/>
            <a:rect l="l" t="t" r="r" b="b"/>
            <a:pathLst>
              <a:path w="4118110" h="3401568">
                <a:moveTo>
                  <a:pt x="0" y="0"/>
                </a:moveTo>
                <a:lnTo>
                  <a:pt x="3343575" y="0"/>
                </a:lnTo>
                <a:lnTo>
                  <a:pt x="3448028" y="215050"/>
                </a:lnTo>
                <a:cubicBezTo>
                  <a:pt x="3836103" y="1056037"/>
                  <a:pt x="4076161" y="2055458"/>
                  <a:pt x="4113475" y="3133192"/>
                </a:cubicBezTo>
                <a:lnTo>
                  <a:pt x="4118110" y="3401568"/>
                </a:lnTo>
                <a:lnTo>
                  <a:pt x="801224" y="3401568"/>
                </a:lnTo>
                <a:lnTo>
                  <a:pt x="797493" y="3185579"/>
                </a:lnTo>
                <a:cubicBezTo>
                  <a:pt x="756786" y="2009870"/>
                  <a:pt x="474799" y="927359"/>
                  <a:pt x="22579" y="42066"/>
                </a:cubicBezTo>
                <a:close/>
              </a:path>
            </a:pathLst>
          </a:cu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E319104C-D4F9-C4C8-1CED-E9CF4D84354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8050" r="18781"/>
          <a:stretch/>
        </p:blipFill>
        <p:spPr>
          <a:xfrm>
            <a:off x="5168353" y="3456432"/>
            <a:ext cx="7023646" cy="3401568"/>
          </a:xfrm>
          <a:custGeom>
            <a:avLst/>
            <a:gdLst/>
            <a:ahLst/>
            <a:cxnLst/>
            <a:rect l="l" t="t" r="r" b="b"/>
            <a:pathLst>
              <a:path w="7023646" h="3401568">
                <a:moveTo>
                  <a:pt x="749132" y="0"/>
                </a:moveTo>
                <a:lnTo>
                  <a:pt x="7023646" y="0"/>
                </a:lnTo>
                <a:lnTo>
                  <a:pt x="7023646" y="3401568"/>
                </a:lnTo>
                <a:lnTo>
                  <a:pt x="0" y="3401568"/>
                </a:lnTo>
                <a:lnTo>
                  <a:pt x="79008" y="3238906"/>
                </a:lnTo>
                <a:cubicBezTo>
                  <a:pt x="502362" y="2321466"/>
                  <a:pt x="749563" y="1215476"/>
                  <a:pt x="749563" y="24956"/>
                </a:cubicBezTo>
                <a:close/>
              </a:path>
            </a:pathLst>
          </a:custGeom>
        </p:spPr>
      </p:pic>
      <p:sp useBgFill="1">
        <p:nvSpPr>
          <p:cNvPr id="17" name="Freeform: Shape 16">
            <a:extLst>
              <a:ext uri="{FF2B5EF4-FFF2-40B4-BE49-F238E27FC236}">
                <a16:creationId xmlns:a16="http://schemas.microsoft.com/office/drawing/2014/main" id="{33F94DB1-BC5D-454D-845C-7BA3A1F469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932965" cy="6858000"/>
          </a:xfrm>
          <a:custGeom>
            <a:avLst/>
            <a:gdLst>
              <a:gd name="connsiteX0" fmla="*/ 0 w 5932965"/>
              <a:gd name="connsiteY0" fmla="*/ 0 h 6858000"/>
              <a:gd name="connsiteX1" fmla="*/ 5140363 w 5932965"/>
              <a:gd name="connsiteY1" fmla="*/ 0 h 6858000"/>
              <a:gd name="connsiteX2" fmla="*/ 5152943 w 5932965"/>
              <a:gd name="connsiteY2" fmla="*/ 23550 h 6858000"/>
              <a:gd name="connsiteX3" fmla="*/ 5932965 w 5932965"/>
              <a:gd name="connsiteY3" fmla="*/ 3479505 h 6858000"/>
              <a:gd name="connsiteX4" fmla="*/ 5262410 w 5932965"/>
              <a:gd name="connsiteY4" fmla="*/ 6708999 h 6858000"/>
              <a:gd name="connsiteX5" fmla="*/ 5190385 w 5932965"/>
              <a:gd name="connsiteY5" fmla="*/ 6858000 h 6858000"/>
              <a:gd name="connsiteX6" fmla="*/ 0 w 5932965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32965" h="6858000">
                <a:moveTo>
                  <a:pt x="0" y="0"/>
                </a:moveTo>
                <a:lnTo>
                  <a:pt x="5140363" y="0"/>
                </a:lnTo>
                <a:lnTo>
                  <a:pt x="5152943" y="23550"/>
                </a:lnTo>
                <a:cubicBezTo>
                  <a:pt x="5642847" y="987256"/>
                  <a:pt x="5932965" y="2183538"/>
                  <a:pt x="5932965" y="3479505"/>
                </a:cubicBezTo>
                <a:cubicBezTo>
                  <a:pt x="5932965" y="4675783"/>
                  <a:pt x="5685764" y="5787121"/>
                  <a:pt x="5262410" y="6708999"/>
                </a:cubicBezTo>
                <a:lnTo>
                  <a:pt x="519038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5" name="Freeform: Shape 18">
            <a:extLst>
              <a:ext uri="{FF2B5EF4-FFF2-40B4-BE49-F238E27FC236}">
                <a16:creationId xmlns:a16="http://schemas.microsoft.com/office/drawing/2014/main" id="{5676B86F-860B-4586-BCAA-C0650C09B7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922333" cy="6858000"/>
          </a:xfrm>
          <a:custGeom>
            <a:avLst/>
            <a:gdLst>
              <a:gd name="connsiteX0" fmla="*/ 0 w 5922333"/>
              <a:gd name="connsiteY0" fmla="*/ 0 h 6858000"/>
              <a:gd name="connsiteX1" fmla="*/ 5129731 w 5922333"/>
              <a:gd name="connsiteY1" fmla="*/ 0 h 6858000"/>
              <a:gd name="connsiteX2" fmla="*/ 5142311 w 5922333"/>
              <a:gd name="connsiteY2" fmla="*/ 23550 h 6858000"/>
              <a:gd name="connsiteX3" fmla="*/ 5922333 w 5922333"/>
              <a:gd name="connsiteY3" fmla="*/ 3479505 h 6858000"/>
              <a:gd name="connsiteX4" fmla="*/ 5251778 w 5922333"/>
              <a:gd name="connsiteY4" fmla="*/ 6708999 h 6858000"/>
              <a:gd name="connsiteX5" fmla="*/ 5179753 w 5922333"/>
              <a:gd name="connsiteY5" fmla="*/ 6858000 h 6858000"/>
              <a:gd name="connsiteX6" fmla="*/ 0 w 592233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22333" h="6858000">
                <a:moveTo>
                  <a:pt x="0" y="0"/>
                </a:moveTo>
                <a:lnTo>
                  <a:pt x="5129731" y="0"/>
                </a:lnTo>
                <a:lnTo>
                  <a:pt x="5142311" y="23550"/>
                </a:lnTo>
                <a:cubicBezTo>
                  <a:pt x="5632215" y="987256"/>
                  <a:pt x="5922333" y="2183538"/>
                  <a:pt x="5922333" y="3479505"/>
                </a:cubicBezTo>
                <a:cubicBezTo>
                  <a:pt x="5922333" y="4675783"/>
                  <a:pt x="5675132" y="5787121"/>
                  <a:pt x="5251778" y="6708999"/>
                </a:cubicBezTo>
                <a:lnTo>
                  <a:pt x="5179753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Rectangle 20">
            <a:extLst>
              <a:ext uri="{FF2B5EF4-FFF2-40B4-BE49-F238E27FC236}">
                <a16:creationId xmlns:a16="http://schemas.microsoft.com/office/drawing/2014/main" id="{8C818ED5-2F56-4171-9445-3AA4F44623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016867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Rectangle 22">
            <a:extLst>
              <a:ext uri="{FF2B5EF4-FFF2-40B4-BE49-F238E27FC236}">
                <a16:creationId xmlns:a16="http://schemas.microsoft.com/office/drawing/2014/main" id="{DE74FCE8-866C-4AFA-B45C-FACE2A6094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8911" y="2089941"/>
            <a:ext cx="4970439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A2E7135-30A3-E4D7-0472-00C67536B9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407" y="2089941"/>
            <a:ext cx="4922338" cy="2958611"/>
          </a:xfrm>
        </p:spPr>
        <p:txBody>
          <a:bodyPr>
            <a:normAutofit fontScale="92500"/>
          </a:bodyPr>
          <a:lstStyle/>
          <a:p>
            <a:pPr marL="0" indent="0" algn="ctr">
              <a:buNone/>
            </a:pPr>
            <a:r>
              <a:rPr lang="es-AR" sz="4400" dirty="0"/>
              <a:t>Uso indiscutido de las tecnologías en el aula (simulaciones, laboratorios virtuales, IA)</a:t>
            </a:r>
          </a:p>
        </p:txBody>
      </p:sp>
    </p:spTree>
    <p:extLst>
      <p:ext uri="{BB962C8B-B14F-4D97-AF65-F5344CB8AC3E}">
        <p14:creationId xmlns:p14="http://schemas.microsoft.com/office/powerpoint/2010/main" val="33149127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1E2A49-ADEB-AD29-6DE2-31F18484D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017" y="2336520"/>
            <a:ext cx="3956221" cy="2184959"/>
          </a:xfrm>
        </p:spPr>
        <p:txBody>
          <a:bodyPr>
            <a:normAutofit/>
          </a:bodyPr>
          <a:lstStyle/>
          <a:p>
            <a:pPr algn="ctr"/>
            <a:r>
              <a:rPr lang="es-AR" dirty="0"/>
              <a:t>Experiencias puertas afuera</a:t>
            </a:r>
          </a:p>
        </p:txBody>
      </p:sp>
      <p:pic>
        <p:nvPicPr>
          <p:cNvPr id="6146" name="Picture 2" descr="FERIA DE CARRERAS">
            <a:extLst>
              <a:ext uri="{FF2B5EF4-FFF2-40B4-BE49-F238E27FC236}">
                <a16:creationId xmlns:a16="http://schemas.microsoft.com/office/drawing/2014/main" id="{69BC193F-90BF-C1A1-52F2-3C3B76F98B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3860" y="0"/>
            <a:ext cx="56292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7748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54E0422C-F85B-516F-2DE2-DEB7D71E91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7718" y="2234368"/>
            <a:ext cx="4866926" cy="4351338"/>
          </a:xfr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7F00E0ED-37A7-FF16-F449-119152D2D3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3349" y="2490989"/>
            <a:ext cx="5109044" cy="1919048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9110FD3E-23BA-292E-AC2A-4D882446B3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4931" y="4561330"/>
            <a:ext cx="4725880" cy="1919048"/>
          </a:xfrm>
          <a:prstGeom prst="rect">
            <a:avLst/>
          </a:prstGeom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id="{95B0C0C2-C973-9C06-4B71-93F65E3542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7719" y="664821"/>
            <a:ext cx="3467606" cy="1377178"/>
          </a:xfrm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es-AR" sz="4000" dirty="0"/>
              <a:t>Experiencia piloto 2023</a:t>
            </a:r>
          </a:p>
        </p:txBody>
      </p:sp>
      <p:sp>
        <p:nvSpPr>
          <p:cNvPr id="11" name="Content Placeholder 7">
            <a:extLst>
              <a:ext uri="{FF2B5EF4-FFF2-40B4-BE49-F238E27FC236}">
                <a16:creationId xmlns:a16="http://schemas.microsoft.com/office/drawing/2014/main" id="{A77CA6E1-668D-3B44-9991-5712D6B4DDA1}"/>
              </a:ext>
            </a:extLst>
          </p:cNvPr>
          <p:cNvSpPr txBox="1">
            <a:spLocks/>
          </p:cNvSpPr>
          <p:nvPr/>
        </p:nvSpPr>
        <p:spPr>
          <a:xfrm>
            <a:off x="4295325" y="664822"/>
            <a:ext cx="7276916" cy="137717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Materia </a:t>
            </a:r>
            <a:r>
              <a:rPr lang="en-US" dirty="0" err="1"/>
              <a:t>dictada</a:t>
            </a:r>
            <a:r>
              <a:rPr lang="en-US" dirty="0"/>
              <a:t> de forma </a:t>
            </a:r>
            <a:r>
              <a:rPr lang="en-US" dirty="0" err="1"/>
              <a:t>consorciada</a:t>
            </a:r>
            <a:r>
              <a:rPr lang="en-US" dirty="0"/>
              <a:t>, </a:t>
            </a:r>
            <a:r>
              <a:rPr lang="en-US" dirty="0" err="1"/>
              <a:t>promoviendo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aprendizaje</a:t>
            </a:r>
            <a:r>
              <a:rPr lang="en-US" dirty="0"/>
              <a:t> </a:t>
            </a:r>
            <a:r>
              <a:rPr lang="en-US" dirty="0" err="1"/>
              <a:t>activo</a:t>
            </a:r>
            <a:r>
              <a:rPr lang="en-US" dirty="0"/>
              <a:t>, </a:t>
            </a:r>
            <a:r>
              <a:rPr lang="en-US" dirty="0" err="1"/>
              <a:t>el</a:t>
            </a:r>
            <a:r>
              <a:rPr lang="en-US" dirty="0"/>
              <a:t> trabajo </a:t>
            </a:r>
            <a:r>
              <a:rPr lang="en-US" dirty="0" err="1"/>
              <a:t>colaborativo</a:t>
            </a:r>
            <a:r>
              <a:rPr lang="en-US" dirty="0"/>
              <a:t> y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desarrollo</a:t>
            </a:r>
            <a:r>
              <a:rPr lang="en-US" dirty="0"/>
              <a:t> de </a:t>
            </a:r>
            <a:r>
              <a:rPr lang="en-US" dirty="0" err="1"/>
              <a:t>competencias</a:t>
            </a:r>
            <a:r>
              <a:rPr lang="en-US" dirty="0"/>
              <a:t> </a:t>
            </a:r>
            <a:r>
              <a:rPr lang="en-US" dirty="0" err="1"/>
              <a:t>genéricas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24901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A0D90B75-61C6-DC66-B9D1-1A6E2E54BA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6579" y="3602233"/>
            <a:ext cx="7199367" cy="2940519"/>
          </a:xfrm>
          <a:prstGeom prst="rect">
            <a:avLst/>
          </a:prstGeom>
        </p:spPr>
      </p:pic>
      <p:grpSp>
        <p:nvGrpSpPr>
          <p:cNvPr id="3" name="Grupo 2">
            <a:extLst>
              <a:ext uri="{FF2B5EF4-FFF2-40B4-BE49-F238E27FC236}">
                <a16:creationId xmlns:a16="http://schemas.microsoft.com/office/drawing/2014/main" id="{D0C72D57-796B-0224-4459-F58D96126EC0}"/>
              </a:ext>
            </a:extLst>
          </p:cNvPr>
          <p:cNvGrpSpPr/>
          <p:nvPr/>
        </p:nvGrpSpPr>
        <p:grpSpPr>
          <a:xfrm>
            <a:off x="451945" y="0"/>
            <a:ext cx="10048721" cy="3875813"/>
            <a:chOff x="283779" y="200177"/>
            <a:chExt cx="10048721" cy="3875813"/>
          </a:xfrm>
        </p:grpSpPr>
        <p:pic>
          <p:nvPicPr>
            <p:cNvPr id="5" name="Imagen 4">
              <a:extLst>
                <a:ext uri="{FF2B5EF4-FFF2-40B4-BE49-F238E27FC236}">
                  <a16:creationId xmlns:a16="http://schemas.microsoft.com/office/drawing/2014/main" id="{4F7CCA89-FFC8-2B22-9349-5BD4A07B56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5568"/>
            <a:stretch/>
          </p:blipFill>
          <p:spPr>
            <a:xfrm>
              <a:off x="283779" y="200177"/>
              <a:ext cx="10048721" cy="3875813"/>
            </a:xfrm>
            <a:prstGeom prst="rect">
              <a:avLst/>
            </a:prstGeom>
          </p:spPr>
        </p:pic>
        <p:sp>
          <p:nvSpPr>
            <p:cNvPr id="2" name="CuadroTexto 1">
              <a:extLst>
                <a:ext uri="{FF2B5EF4-FFF2-40B4-BE49-F238E27FC236}">
                  <a16:creationId xmlns:a16="http://schemas.microsoft.com/office/drawing/2014/main" id="{9DF3D1CE-B0B6-1930-0ED5-BE43B9B9BAB9}"/>
                </a:ext>
              </a:extLst>
            </p:cNvPr>
            <p:cNvSpPr txBox="1"/>
            <p:nvPr/>
          </p:nvSpPr>
          <p:spPr>
            <a:xfrm>
              <a:off x="4540102" y="2509284"/>
              <a:ext cx="3668233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s-AR" dirty="0">
                  <a:solidFill>
                    <a:schemeClr val="bg1">
                      <a:lumMod val="50000"/>
                    </a:schemeClr>
                  </a:solidFill>
                </a:rPr>
                <a:t>5141 suscriptores 45 videos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402144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00" name="Marcador de contenido 2">
            <a:extLst>
              <a:ext uri="{FF2B5EF4-FFF2-40B4-BE49-F238E27FC236}">
                <a16:creationId xmlns:a16="http://schemas.microsoft.com/office/drawing/2014/main" id="{FC8EC160-D58A-6183-59E9-3337A9F3B34F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3108037" y="636366"/>
          <a:ext cx="3111500" cy="55852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Imagen 6">
            <a:extLst>
              <a:ext uri="{FF2B5EF4-FFF2-40B4-BE49-F238E27FC236}">
                <a16:creationId xmlns:a16="http://schemas.microsoft.com/office/drawing/2014/main" id="{96BF24DE-F992-119A-F4A8-CA51190A2E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41205" y="790057"/>
            <a:ext cx="4058841" cy="1686443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9D7F4647-9CC5-DCE0-99ED-39FB15B78954}"/>
              </a:ext>
            </a:extLst>
          </p:cNvPr>
          <p:cNvSpPr txBox="1"/>
          <p:nvPr/>
        </p:nvSpPr>
        <p:spPr>
          <a:xfrm>
            <a:off x="6243160" y="2736502"/>
            <a:ext cx="538388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200" dirty="0"/>
              <a:t>Ser capaz de identificar las metas y responsabilidades individuales y colectivas y actuar de acuerdo a ellas</a:t>
            </a:r>
          </a:p>
          <a:p>
            <a:endParaRPr lang="es-AR" sz="1200" dirty="0"/>
          </a:p>
          <a:p>
            <a:r>
              <a:rPr lang="es-AR" sz="1200" dirty="0"/>
              <a:t>Ser capaz de reconocer y respetar los puntos de vista y opiniones de otros miembros del equipo y llegar a acuerdos.</a:t>
            </a:r>
          </a:p>
          <a:p>
            <a:endParaRPr lang="es-AR" sz="1200" dirty="0"/>
          </a:p>
          <a:p>
            <a:r>
              <a:rPr lang="es-AR" sz="1200" dirty="0"/>
              <a:t>Ser capaz para asumir responsabilidades y roles dentro del equipo de trabajo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A6A14E80-6EA5-5EE3-F470-4FFE87951B1A}"/>
              </a:ext>
            </a:extLst>
          </p:cNvPr>
          <p:cNvSpPr txBox="1"/>
          <p:nvPr/>
        </p:nvSpPr>
        <p:spPr>
          <a:xfrm>
            <a:off x="6341205" y="4544817"/>
            <a:ext cx="518779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200" dirty="0"/>
              <a:t>Ser capaz de seleccionar las estrategias de comunicación en función de los objetivos y los interlocutores y de acordar significados de intercambio.</a:t>
            </a:r>
          </a:p>
          <a:p>
            <a:endParaRPr lang="es-AR" sz="1200" dirty="0"/>
          </a:p>
          <a:p>
            <a:r>
              <a:rPr lang="es-AR" sz="1200" dirty="0"/>
              <a:t>Ser capaz para producir textos técnicos e interpretarlos</a:t>
            </a:r>
          </a:p>
          <a:p>
            <a:endParaRPr lang="es-AR" sz="1200" dirty="0"/>
          </a:p>
        </p:txBody>
      </p:sp>
      <p:pic>
        <p:nvPicPr>
          <p:cNvPr id="4098" name="Picture 2" descr="Educación basada en competencias y aprendizaje personalizado - JAVIER TOURÓN">
            <a:extLst>
              <a:ext uri="{FF2B5EF4-FFF2-40B4-BE49-F238E27FC236}">
                <a16:creationId xmlns:a16="http://schemas.microsoft.com/office/drawing/2014/main" id="{44629F6D-E185-F512-902E-78060B1D89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7636"/>
          <a:stretch/>
        </p:blipFill>
        <p:spPr bwMode="auto">
          <a:xfrm>
            <a:off x="392472" y="2476500"/>
            <a:ext cx="31115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9411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100" grpId="0">
        <p:bldAsOne/>
      </p:bldGraphic>
      <p:bldP spid="10" grpId="0"/>
      <p:bldP spid="1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29342736-0BFA-766C-BB27-689539B0A95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6806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B0C811EB-DE3A-E34A-3A11-FC23D5AF2876}"/>
              </a:ext>
            </a:extLst>
          </p:cNvPr>
          <p:cNvSpPr txBox="1"/>
          <p:nvPr/>
        </p:nvSpPr>
        <p:spPr>
          <a:xfrm>
            <a:off x="428296" y="811924"/>
            <a:ext cx="4038601" cy="57885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/>
              <a:t>Aula </a:t>
            </a:r>
            <a:r>
              <a:rPr lang="en-US" sz="2000" b="1" dirty="0" err="1"/>
              <a:t>invertida</a:t>
            </a:r>
            <a:r>
              <a:rPr lang="en-US" sz="2000" b="1" dirty="0"/>
              <a:t> </a:t>
            </a:r>
            <a:r>
              <a:rPr lang="en-US" sz="2000" dirty="0"/>
              <a:t>(</a:t>
            </a:r>
            <a:r>
              <a:rPr lang="en-US" sz="2000" dirty="0" err="1"/>
              <a:t>teoría</a:t>
            </a:r>
            <a:r>
              <a:rPr lang="en-US" sz="2000" dirty="0"/>
              <a:t> </a:t>
            </a:r>
            <a:r>
              <a:rPr lang="en-US" sz="2000" dirty="0" err="1"/>
              <a:t>en</a:t>
            </a:r>
            <a:r>
              <a:rPr lang="en-US" sz="2000" dirty="0"/>
              <a:t> videos de </a:t>
            </a:r>
            <a:r>
              <a:rPr lang="en-US" sz="2000" dirty="0" err="1"/>
              <a:t>corta</a:t>
            </a:r>
            <a:r>
              <a:rPr lang="en-US" sz="2000" dirty="0"/>
              <a:t> </a:t>
            </a:r>
            <a:r>
              <a:rPr lang="en-US" sz="2000" dirty="0" err="1"/>
              <a:t>duración</a:t>
            </a:r>
            <a:r>
              <a:rPr lang="en-US" sz="2000" dirty="0"/>
              <a:t>)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 err="1"/>
              <a:t>Resolución</a:t>
            </a:r>
            <a:r>
              <a:rPr lang="en-US" sz="2000" b="1" dirty="0"/>
              <a:t> de </a:t>
            </a:r>
            <a:r>
              <a:rPr lang="en-US" sz="2000" b="1" dirty="0" err="1"/>
              <a:t>problemas</a:t>
            </a:r>
            <a:r>
              <a:rPr lang="en-US" sz="2000" b="1" dirty="0"/>
              <a:t> </a:t>
            </a:r>
            <a:r>
              <a:rPr lang="en-US" sz="2000" dirty="0"/>
              <a:t>(continua </a:t>
            </a:r>
            <a:r>
              <a:rPr lang="en-US" sz="2000" dirty="0" err="1"/>
              <a:t>búsqueda</a:t>
            </a:r>
            <a:r>
              <a:rPr lang="en-US" sz="2000" dirty="0"/>
              <a:t> de </a:t>
            </a:r>
            <a:r>
              <a:rPr lang="en-US" sz="2000" dirty="0" err="1"/>
              <a:t>situaciones</a:t>
            </a:r>
            <a:r>
              <a:rPr lang="en-US" sz="2000" dirty="0"/>
              <a:t> de las </a:t>
            </a:r>
            <a:r>
              <a:rPr lang="en-US" sz="2000" dirty="0" err="1"/>
              <a:t>especificidades</a:t>
            </a:r>
            <a:r>
              <a:rPr lang="en-US" sz="2000" dirty="0"/>
              <a:t> que </a:t>
            </a:r>
            <a:r>
              <a:rPr lang="en-US" sz="2000" dirty="0" err="1"/>
              <a:t>puedan</a:t>
            </a:r>
            <a:r>
              <a:rPr lang="en-US" sz="2000" dirty="0"/>
              <a:t> </a:t>
            </a:r>
            <a:r>
              <a:rPr lang="en-US" sz="2000" dirty="0" err="1"/>
              <a:t>resolverse</a:t>
            </a:r>
            <a:r>
              <a:rPr lang="en-US" sz="2000" dirty="0"/>
              <a:t>)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/>
              <a:t>Actividades </a:t>
            </a:r>
            <a:r>
              <a:rPr lang="en-US" sz="2000" b="1" dirty="0" err="1"/>
              <a:t>procedimentales</a:t>
            </a:r>
            <a:r>
              <a:rPr lang="en-US" sz="2000" dirty="0"/>
              <a:t> (</a:t>
            </a:r>
            <a:r>
              <a:rPr lang="en-US" sz="2000" dirty="0" err="1"/>
              <a:t>prácticas</a:t>
            </a:r>
            <a:r>
              <a:rPr lang="en-US" sz="2000" dirty="0"/>
              <a:t> </a:t>
            </a:r>
            <a:r>
              <a:rPr lang="en-US" sz="2000" dirty="0" err="1"/>
              <a:t>convencionales</a:t>
            </a:r>
            <a:r>
              <a:rPr lang="en-US" sz="2000" dirty="0"/>
              <a:t> de </a:t>
            </a:r>
            <a:r>
              <a:rPr lang="en-US" sz="2000" dirty="0" err="1"/>
              <a:t>entrenamiento</a:t>
            </a:r>
            <a:r>
              <a:rPr lang="en-US" sz="2000" dirty="0"/>
              <a:t> </a:t>
            </a:r>
            <a:r>
              <a:rPr lang="en-US" sz="2000" dirty="0" err="1"/>
              <a:t>tradicional</a:t>
            </a:r>
            <a:r>
              <a:rPr lang="en-US" sz="2000" dirty="0"/>
              <a:t>, </a:t>
            </a:r>
            <a:r>
              <a:rPr lang="en-US" sz="2000" dirty="0" err="1"/>
              <a:t>por</a:t>
            </a:r>
            <a:r>
              <a:rPr lang="en-US" sz="2000" dirty="0"/>
              <a:t> </a:t>
            </a:r>
            <a:r>
              <a:rPr lang="en-US" sz="2000" dirty="0" err="1"/>
              <a:t>fuera</a:t>
            </a:r>
            <a:r>
              <a:rPr lang="en-US" sz="2000" dirty="0"/>
              <a:t> de la clase </a:t>
            </a:r>
            <a:r>
              <a:rPr lang="en-US" sz="2000" dirty="0" err="1"/>
              <a:t>presencial</a:t>
            </a:r>
            <a:r>
              <a:rPr lang="en-US" sz="2000" dirty="0"/>
              <a:t>)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/>
              <a:t>Actividades </a:t>
            </a:r>
            <a:r>
              <a:rPr lang="en-US" sz="2000" b="1" dirty="0" err="1"/>
              <a:t>simuladas</a:t>
            </a:r>
            <a:r>
              <a:rPr lang="en-US" sz="2000" b="1" dirty="0"/>
              <a:t> </a:t>
            </a:r>
            <a:r>
              <a:rPr lang="en-US" sz="2000" dirty="0"/>
              <a:t>(</a:t>
            </a:r>
            <a:r>
              <a:rPr lang="en-US" sz="2000" dirty="0" err="1"/>
              <a:t>ejercicios</a:t>
            </a:r>
            <a:r>
              <a:rPr lang="en-US" sz="2000" dirty="0"/>
              <a:t> de </a:t>
            </a:r>
            <a:r>
              <a:rPr lang="en-US" sz="2000" dirty="0" err="1"/>
              <a:t>resolución</a:t>
            </a:r>
            <a:r>
              <a:rPr lang="en-US" sz="2000" dirty="0"/>
              <a:t> </a:t>
            </a:r>
            <a:r>
              <a:rPr lang="en-US" sz="2000" dirty="0" err="1"/>
              <a:t>por</a:t>
            </a:r>
            <a:r>
              <a:rPr lang="en-US" sz="2000" dirty="0"/>
              <a:t> software)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/>
              <a:t>Actividades de </a:t>
            </a:r>
            <a:r>
              <a:rPr lang="en-US" sz="2000" b="1" dirty="0" err="1"/>
              <a:t>Gammificación</a:t>
            </a:r>
            <a:r>
              <a:rPr lang="en-US" sz="2000" b="1" dirty="0"/>
              <a:t> </a:t>
            </a:r>
            <a:r>
              <a:rPr lang="en-US" sz="2000" dirty="0"/>
              <a:t>(</a:t>
            </a:r>
            <a:r>
              <a:rPr lang="en-US" sz="2000" dirty="0" err="1"/>
              <a:t>juegos</a:t>
            </a:r>
            <a:r>
              <a:rPr lang="en-US" sz="2000" dirty="0"/>
              <a:t> al </a:t>
            </a:r>
            <a:r>
              <a:rPr lang="en-US" sz="2000" dirty="0" err="1"/>
              <a:t>estilo</a:t>
            </a:r>
            <a:r>
              <a:rPr lang="en-US" sz="2000" dirty="0"/>
              <a:t> </a:t>
            </a:r>
            <a:r>
              <a:rPr lang="en-US" sz="2000" dirty="0" err="1"/>
              <a:t>rosco</a:t>
            </a:r>
            <a:r>
              <a:rPr lang="en-US" sz="2000" dirty="0"/>
              <a:t>, </a:t>
            </a:r>
            <a:r>
              <a:rPr lang="en-US" sz="2000" dirty="0" err="1"/>
              <a:t>pasapalabra</a:t>
            </a:r>
            <a:r>
              <a:rPr lang="en-US" sz="2000" dirty="0"/>
              <a:t>, salas de escape)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 err="1"/>
              <a:t>Producción</a:t>
            </a:r>
            <a:r>
              <a:rPr lang="en-US" sz="2000" b="1" dirty="0"/>
              <a:t> de videos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618859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A2C9CBC-DBDC-D4D8-963D-FABDEB082BA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43" b="-1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D1157DC7-171E-7210-42C3-D71AD38883B3}"/>
              </a:ext>
            </a:extLst>
          </p:cNvPr>
          <p:cNvSpPr txBox="1"/>
          <p:nvPr/>
        </p:nvSpPr>
        <p:spPr>
          <a:xfrm>
            <a:off x="283780" y="672662"/>
            <a:ext cx="4376610" cy="59068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 err="1"/>
              <a:t>Situaciones</a:t>
            </a:r>
            <a:r>
              <a:rPr lang="en-US" sz="2000" b="1" dirty="0"/>
              <a:t> </a:t>
            </a:r>
            <a:r>
              <a:rPr lang="en-US" sz="2000" b="1" dirty="0" err="1"/>
              <a:t>problemáticas</a:t>
            </a:r>
            <a:r>
              <a:rPr lang="en-US" sz="2000" b="1" dirty="0"/>
              <a:t> </a:t>
            </a:r>
            <a:r>
              <a:rPr lang="en-US" sz="2000" b="1" dirty="0" err="1"/>
              <a:t>integradoras</a:t>
            </a:r>
            <a:r>
              <a:rPr lang="en-US" sz="2000" b="1" dirty="0"/>
              <a:t> </a:t>
            </a:r>
            <a:r>
              <a:rPr lang="en-US" sz="2000" dirty="0"/>
              <a:t>( </a:t>
            </a:r>
            <a:r>
              <a:rPr lang="en-US" sz="2000" dirty="0" err="1"/>
              <a:t>nos</a:t>
            </a:r>
            <a:r>
              <a:rPr lang="en-US" sz="2000" dirty="0"/>
              <a:t> </a:t>
            </a:r>
            <a:r>
              <a:rPr lang="en-US" sz="2000" dirty="0" err="1"/>
              <a:t>convocan</a:t>
            </a:r>
            <a:r>
              <a:rPr lang="en-US" sz="2000" dirty="0"/>
              <a:t> al </a:t>
            </a:r>
            <a:r>
              <a:rPr lang="en-US" sz="2000" dirty="0" err="1"/>
              <a:t>permanente</a:t>
            </a:r>
            <a:r>
              <a:rPr lang="en-US" sz="2000" dirty="0"/>
              <a:t> </a:t>
            </a:r>
            <a:r>
              <a:rPr lang="en-US" sz="2000" dirty="0" err="1"/>
              <a:t>asesoramiento</a:t>
            </a:r>
            <a:r>
              <a:rPr lang="en-US" sz="2000" dirty="0"/>
              <a:t> con </a:t>
            </a:r>
            <a:r>
              <a:rPr lang="en-US" sz="2000" dirty="0" err="1"/>
              <a:t>especialistas</a:t>
            </a:r>
            <a:r>
              <a:rPr lang="en-US" sz="2000" dirty="0"/>
              <a:t>)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/>
              <a:t>Heteroevaluaciones</a:t>
            </a:r>
            <a:r>
              <a:rPr lang="en-US" sz="2000" dirty="0"/>
              <a:t> </a:t>
            </a:r>
            <a:r>
              <a:rPr lang="en-US" sz="2000" dirty="0" err="1"/>
              <a:t>por</a:t>
            </a:r>
            <a:r>
              <a:rPr lang="en-US" sz="2000" dirty="0"/>
              <a:t> </a:t>
            </a:r>
            <a:r>
              <a:rPr lang="en-US" sz="2000" dirty="0" err="1"/>
              <a:t>escalas</a:t>
            </a:r>
            <a:endParaRPr lang="en-US" sz="20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/>
              <a:t>Autoevaluación</a:t>
            </a:r>
            <a:r>
              <a:rPr lang="en-US" sz="2000" dirty="0"/>
              <a:t> </a:t>
            </a:r>
            <a:r>
              <a:rPr lang="en-US" sz="2000" dirty="0" err="1"/>
              <a:t>por</a:t>
            </a:r>
            <a:r>
              <a:rPr lang="en-US" sz="2000" dirty="0"/>
              <a:t> </a:t>
            </a:r>
            <a:r>
              <a:rPr lang="en-US" sz="2000" dirty="0" err="1"/>
              <a:t>listas</a:t>
            </a:r>
            <a:r>
              <a:rPr lang="en-US" sz="2000" dirty="0"/>
              <a:t> de </a:t>
            </a:r>
            <a:r>
              <a:rPr lang="en-US" sz="2000" dirty="0" err="1"/>
              <a:t>cotejo</a:t>
            </a:r>
            <a:endParaRPr lang="en-US" sz="20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/>
              <a:t>Coevaluaciones</a:t>
            </a:r>
            <a:r>
              <a:rPr lang="en-US" sz="2000" dirty="0"/>
              <a:t> </a:t>
            </a:r>
            <a:r>
              <a:rPr lang="en-US" sz="2000" dirty="0" err="1"/>
              <a:t>por</a:t>
            </a:r>
            <a:r>
              <a:rPr lang="en-US" sz="2000" dirty="0"/>
              <a:t> </a:t>
            </a:r>
            <a:r>
              <a:rPr lang="en-US" sz="2000" dirty="0" err="1"/>
              <a:t>listas</a:t>
            </a:r>
            <a:r>
              <a:rPr lang="en-US" sz="2000" dirty="0"/>
              <a:t> de </a:t>
            </a:r>
            <a:r>
              <a:rPr lang="en-US" sz="2000" dirty="0" err="1"/>
              <a:t>cotejo</a:t>
            </a:r>
            <a:endParaRPr lang="en-US" sz="20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/>
              <a:t>Actividades </a:t>
            </a:r>
            <a:r>
              <a:rPr lang="en-US" sz="2000" b="1" dirty="0" err="1"/>
              <a:t>interregionales</a:t>
            </a:r>
            <a:endParaRPr lang="en-US" sz="2000" b="1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/>
              <a:t>Confección</a:t>
            </a:r>
            <a:r>
              <a:rPr lang="en-US" sz="2000" dirty="0"/>
              <a:t> de </a:t>
            </a:r>
            <a:r>
              <a:rPr lang="en-US" sz="2000" dirty="0" err="1"/>
              <a:t>mapas</a:t>
            </a:r>
            <a:r>
              <a:rPr lang="en-US" sz="2000" dirty="0"/>
              <a:t> </a:t>
            </a:r>
            <a:r>
              <a:rPr lang="en-US" sz="2000" dirty="0" err="1"/>
              <a:t>conceptuales</a:t>
            </a:r>
            <a:r>
              <a:rPr lang="en-US" sz="2000" dirty="0"/>
              <a:t> y </a:t>
            </a:r>
            <a:r>
              <a:rPr lang="en-US" sz="2000" dirty="0" err="1"/>
              <a:t>sintetizadores</a:t>
            </a:r>
            <a:r>
              <a:rPr lang="en-US" sz="2000" dirty="0"/>
              <a:t> de </a:t>
            </a:r>
            <a:r>
              <a:rPr lang="en-US" sz="2000" dirty="0" err="1"/>
              <a:t>saberes</a:t>
            </a:r>
            <a:endParaRPr lang="en-US" sz="20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/>
              <a:t>Exposiciones</a:t>
            </a:r>
            <a:r>
              <a:rPr lang="en-US" sz="2000" dirty="0"/>
              <a:t> </a:t>
            </a:r>
            <a:r>
              <a:rPr lang="en-US" sz="2000" dirty="0" err="1"/>
              <a:t>orales</a:t>
            </a:r>
            <a:endParaRPr lang="en-US" sz="20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 err="1"/>
              <a:t>Creación</a:t>
            </a:r>
            <a:r>
              <a:rPr lang="en-US" sz="2000" b="1" dirty="0"/>
              <a:t> de </a:t>
            </a:r>
            <a:r>
              <a:rPr lang="en-US" sz="2000" b="1" dirty="0" err="1"/>
              <a:t>soluciones</a:t>
            </a:r>
            <a:r>
              <a:rPr lang="en-US" sz="2000" b="1" dirty="0"/>
              <a:t> </a:t>
            </a:r>
            <a:r>
              <a:rPr lang="en-US" sz="2000" b="1" dirty="0" err="1"/>
              <a:t>innovadoras</a:t>
            </a:r>
            <a:r>
              <a:rPr lang="en-US" sz="2000" b="1" dirty="0"/>
              <a:t>.</a:t>
            </a:r>
            <a:r>
              <a:rPr lang="en-US" sz="2000" dirty="0"/>
              <a:t> (</a:t>
            </a:r>
            <a:r>
              <a:rPr lang="en-US" sz="2000" dirty="0" err="1"/>
              <a:t>creación</a:t>
            </a:r>
            <a:r>
              <a:rPr lang="en-US" sz="2000" dirty="0"/>
              <a:t> de </a:t>
            </a:r>
            <a:r>
              <a:rPr lang="en-US" sz="2000" dirty="0" err="1"/>
              <a:t>imágenes</a:t>
            </a:r>
            <a:r>
              <a:rPr lang="en-US" sz="2000" dirty="0"/>
              <a:t> con matrices)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 err="1"/>
              <a:t>Desafíos</a:t>
            </a:r>
            <a:r>
              <a:rPr lang="en-US" sz="2000" b="1" dirty="0"/>
              <a:t> </a:t>
            </a:r>
            <a:r>
              <a:rPr lang="en-US" sz="2000" b="1" dirty="0" err="1"/>
              <a:t>en</a:t>
            </a:r>
            <a:r>
              <a:rPr lang="en-US" sz="2000" b="1" dirty="0"/>
              <a:t> la </a:t>
            </a:r>
            <a:r>
              <a:rPr lang="en-US" sz="2000" b="1" dirty="0" err="1"/>
              <a:t>creatividad</a:t>
            </a:r>
            <a:r>
              <a:rPr lang="en-US" sz="2000" dirty="0"/>
              <a:t>. (</a:t>
            </a:r>
            <a:r>
              <a:rPr lang="en-US" sz="2000" dirty="0" err="1"/>
              <a:t>cazadores</a:t>
            </a:r>
            <a:r>
              <a:rPr lang="en-US" sz="2000" dirty="0"/>
              <a:t> de </a:t>
            </a:r>
            <a:r>
              <a:rPr lang="en-US" sz="2000" dirty="0" err="1"/>
              <a:t>cónicas</a:t>
            </a:r>
            <a:r>
              <a:rPr lang="en-US" sz="2000" dirty="0"/>
              <a:t> </a:t>
            </a:r>
            <a:r>
              <a:rPr lang="en-US" sz="2000" dirty="0" err="1"/>
              <a:t>por</a:t>
            </a:r>
            <a:r>
              <a:rPr lang="en-US" sz="2000" dirty="0"/>
              <a:t> mi ciudad)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/>
              <a:t>Portfolio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115586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E0ED145-D1D3-B645-FFB8-598E1B5DD8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330" y="1480907"/>
            <a:ext cx="4911372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000" dirty="0" err="1"/>
              <a:t>Experiencia</a:t>
            </a:r>
            <a:r>
              <a:rPr lang="en-US" sz="3000" dirty="0"/>
              <a:t> que se replica </a:t>
            </a:r>
            <a:r>
              <a:rPr lang="en-US" sz="3000" dirty="0" err="1"/>
              <a:t>en</a:t>
            </a:r>
            <a:r>
              <a:rPr lang="en-US" sz="3000" dirty="0"/>
              <a:t> :</a:t>
            </a:r>
            <a:br>
              <a:rPr lang="en-US" sz="3000" dirty="0"/>
            </a:br>
            <a:br>
              <a:rPr lang="en-US" sz="3000" dirty="0"/>
            </a:br>
            <a:r>
              <a:rPr lang="en-US" sz="3000" dirty="0"/>
              <a:t>- TDF (</a:t>
            </a:r>
            <a:r>
              <a:rPr lang="en-US" sz="3000" dirty="0" err="1"/>
              <a:t>módulos</a:t>
            </a:r>
            <a:r>
              <a:rPr lang="en-US" sz="3000" dirty="0"/>
              <a:t>)</a:t>
            </a:r>
            <a:br>
              <a:rPr lang="en-US" sz="3000" dirty="0"/>
            </a:br>
            <a:r>
              <a:rPr lang="en-US" sz="3000" dirty="0"/>
              <a:t>- La Rioja (</a:t>
            </a:r>
            <a:r>
              <a:rPr lang="en-US" sz="3000" dirty="0" err="1"/>
              <a:t>completa</a:t>
            </a:r>
            <a:r>
              <a:rPr lang="en-US" sz="3000" dirty="0"/>
              <a:t>)</a:t>
            </a:r>
            <a:br>
              <a:rPr lang="en-US" sz="3000" dirty="0"/>
            </a:br>
            <a:r>
              <a:rPr lang="en-US" sz="3000" dirty="0"/>
              <a:t>- Chubut (</a:t>
            </a:r>
            <a:r>
              <a:rPr lang="en-US" sz="3000" dirty="0" err="1"/>
              <a:t>módulos</a:t>
            </a:r>
            <a:r>
              <a:rPr lang="en-US" sz="3000" dirty="0"/>
              <a:t>)</a:t>
            </a:r>
            <a:br>
              <a:rPr lang="en-US" sz="3000" dirty="0"/>
            </a:br>
            <a:br>
              <a:rPr lang="en-US" sz="3000" dirty="0"/>
            </a:br>
            <a:endParaRPr lang="en-US" sz="3000" dirty="0"/>
          </a:p>
        </p:txBody>
      </p:sp>
      <p:sp>
        <p:nvSpPr>
          <p:cNvPr id="18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0338" y="4409267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43F37F78-B0B9-4388-5754-4C0BC222209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98" b="-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C18D512C-AE09-D596-988F-77B4C5B0DD19}"/>
              </a:ext>
            </a:extLst>
          </p:cNvPr>
          <p:cNvSpPr txBox="1"/>
          <p:nvPr/>
        </p:nvSpPr>
        <p:spPr>
          <a:xfrm>
            <a:off x="2627698" y="5921261"/>
            <a:ext cx="37827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200" dirty="0"/>
              <a:t>Experiencia presentada en 3 congresos:</a:t>
            </a:r>
          </a:p>
          <a:p>
            <a:r>
              <a:rPr lang="es-AR" sz="1200" dirty="0"/>
              <a:t> CICE 2023, </a:t>
            </a:r>
          </a:p>
          <a:p>
            <a:r>
              <a:rPr lang="es-AR" sz="1200" dirty="0"/>
              <a:t>II Jornadas de Prácticas Docentes de la UNSAM y </a:t>
            </a:r>
          </a:p>
          <a:p>
            <a:r>
              <a:rPr lang="es-AR" sz="1200" dirty="0"/>
              <a:t>IV Jornadas de Prácticas Docentes de la UNLP</a:t>
            </a:r>
          </a:p>
        </p:txBody>
      </p:sp>
    </p:spTree>
    <p:extLst>
      <p:ext uri="{BB962C8B-B14F-4D97-AF65-F5344CB8AC3E}">
        <p14:creationId xmlns:p14="http://schemas.microsoft.com/office/powerpoint/2010/main" val="26130873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79" name="Rectangle 3078">
            <a:extLst>
              <a:ext uri="{FF2B5EF4-FFF2-40B4-BE49-F238E27FC236}">
                <a16:creationId xmlns:a16="http://schemas.microsoft.com/office/drawing/2014/main" id="{CEF6118E-44FB-4509-B4D9-129052E4C6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0967CA56-F68D-98DA-A41D-86C3F7CED6F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67" r="1877" b="3"/>
          <a:stretch/>
        </p:blipFill>
        <p:spPr>
          <a:xfrm>
            <a:off x="5186554" y="163646"/>
            <a:ext cx="6806703" cy="2623097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</p:pic>
      <p:sp>
        <p:nvSpPr>
          <p:cNvPr id="10" name="Marcador de contenido 2">
            <a:extLst>
              <a:ext uri="{FF2B5EF4-FFF2-40B4-BE49-F238E27FC236}">
                <a16:creationId xmlns:a16="http://schemas.microsoft.com/office/drawing/2014/main" id="{EC3D7028-8742-B862-B288-8C08EB63A59D}"/>
              </a:ext>
            </a:extLst>
          </p:cNvPr>
          <p:cNvSpPr txBox="1">
            <a:spLocks/>
          </p:cNvSpPr>
          <p:nvPr/>
        </p:nvSpPr>
        <p:spPr>
          <a:xfrm>
            <a:off x="835155" y="3526300"/>
            <a:ext cx="3986155" cy="25884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2000">
                <a:solidFill>
                  <a:schemeClr val="tx1"/>
                </a:solidFill>
              </a:rPr>
              <a:t>¿Qué impacto ha tenido la continuidad en la experiencia iniciada en 2023 en el curso interregional dictado bajo el enfoque por Competencias?</a:t>
            </a:r>
          </a:p>
        </p:txBody>
      </p:sp>
      <p:pic>
        <p:nvPicPr>
          <p:cNvPr id="3074" name="Picture 2" descr="RECURSOS ESCOLARES: IMÁGENES DE SIGNOS DE INTERROGACIÓN">
            <a:extLst>
              <a:ext uri="{FF2B5EF4-FFF2-40B4-BE49-F238E27FC236}">
                <a16:creationId xmlns:a16="http://schemas.microsoft.com/office/drawing/2014/main" id="{7ED2FA3E-951E-2E4D-46D9-192C041E57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135" b="34610"/>
          <a:stretch/>
        </p:blipFill>
        <p:spPr bwMode="auto">
          <a:xfrm>
            <a:off x="5186554" y="2956875"/>
            <a:ext cx="6806703" cy="3352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0239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717CCD95-CA16-7E59-B7F8-CE7295D2F4A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6113" y="2472413"/>
            <a:ext cx="9001190" cy="3441906"/>
          </a:xfrm>
          <a:prstGeom prst="rect">
            <a:avLst/>
          </a:prstGeom>
        </p:spPr>
      </p:pic>
      <p:sp>
        <p:nvSpPr>
          <p:cNvPr id="5" name="Rectangle 6">
            <a:extLst>
              <a:ext uri="{FF2B5EF4-FFF2-40B4-BE49-F238E27FC236}">
                <a16:creationId xmlns:a16="http://schemas.microsoft.com/office/drawing/2014/main" id="{798AB66E-A794-56B8-8AB9-2A4367D1A4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7348" y="474652"/>
            <a:ext cx="11077303" cy="15372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50781" tIns="75390" rIns="150781" bIns="75390" numCol="1" anchor="ctr" anchorCtr="0" compatLnSpc="1">
            <a:prstTxWarp prst="textNoShape">
              <a:avLst/>
            </a:prstTxWarp>
            <a:spAutoFit/>
          </a:bodyPr>
          <a:lstStyle/>
          <a:p>
            <a:pPr algn="just" defTabSz="1507846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MX" altLang="es-AR" dirty="0"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La formación de los futuros ingenieros debe enfrentarse a nuevos retos debido al carácter multidisciplinar y cambiante de los entornos profesionales en los que están destinados a trabajar. Sin embargo, en su mayoría los estudiantes manifiestan que: </a:t>
            </a:r>
          </a:p>
          <a:p>
            <a:pPr algn="just" defTabSz="1507846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s-MX" altLang="es-AR" dirty="0">
              <a:latin typeface="Arial" panose="020B06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algn="just" defTabSz="1507846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MX" altLang="es-AR" dirty="0"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“Si pudieras elegir, preferirías cursar bajo:….”</a:t>
            </a:r>
            <a:endParaRPr lang="es-MX" altLang="es-AR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092B639A-1A9C-2F13-B952-ABA68BDA34BD}"/>
              </a:ext>
            </a:extLst>
          </p:cNvPr>
          <p:cNvSpPr txBox="1"/>
          <p:nvPr/>
        </p:nvSpPr>
        <p:spPr>
          <a:xfrm>
            <a:off x="8292774" y="6383348"/>
            <a:ext cx="37827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200" dirty="0"/>
              <a:t>Experiencia presentada CICE 2024 - Chubut</a:t>
            </a:r>
          </a:p>
        </p:txBody>
      </p:sp>
    </p:spTree>
    <p:extLst>
      <p:ext uri="{BB962C8B-B14F-4D97-AF65-F5344CB8AC3E}">
        <p14:creationId xmlns:p14="http://schemas.microsoft.com/office/powerpoint/2010/main" val="645883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1F4E43-6175-5A3C-5D92-C5DADCF856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21708" y="1801984"/>
            <a:ext cx="9144000" cy="2387600"/>
          </a:xfrm>
        </p:spPr>
        <p:txBody>
          <a:bodyPr>
            <a:noAutofit/>
          </a:bodyPr>
          <a:lstStyle/>
          <a:p>
            <a:r>
              <a:rPr lang="es-AR" sz="32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"</a:t>
            </a:r>
            <a:r>
              <a:rPr lang="es-AR" sz="4000" i="1" kern="100" dirty="0">
                <a:solidFill>
                  <a:schemeClr val="bg1"/>
                </a:solidFill>
                <a:latin typeface="Aptos" panose="020B0004020202020204" pitchFamily="34" charset="0"/>
                <a:cs typeface="Times New Roman" panose="02020603050405020304" pitchFamily="18" charset="0"/>
              </a:rPr>
              <a:t>Esto no te va a servir para nada en la vida real, pero igual </a:t>
            </a:r>
            <a:r>
              <a:rPr lang="es-AR" sz="4000" i="1" kern="100" dirty="0" err="1">
                <a:solidFill>
                  <a:schemeClr val="bg1"/>
                </a:solidFill>
                <a:latin typeface="Aptos" panose="020B0004020202020204" pitchFamily="34" charset="0"/>
                <a:cs typeface="Times New Roman" panose="02020603050405020304" pitchFamily="18" charset="0"/>
              </a:rPr>
              <a:t>tenés</a:t>
            </a:r>
            <a:r>
              <a:rPr lang="es-AR" sz="4000" i="1" kern="100" dirty="0">
                <a:solidFill>
                  <a:schemeClr val="bg1"/>
                </a:solidFill>
                <a:latin typeface="Aptos" panose="020B0004020202020204" pitchFamily="34" charset="0"/>
                <a:cs typeface="Times New Roman" panose="02020603050405020304" pitchFamily="18" charset="0"/>
              </a:rPr>
              <a:t> que aprenderlo"</a:t>
            </a:r>
            <a:endParaRPr lang="es-AR" sz="13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3805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4457955-3C0B-2BCA-5A64-F16B4541E0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4703" y="420414"/>
            <a:ext cx="11067393" cy="5517194"/>
          </a:xfrm>
        </p:spPr>
        <p:txBody>
          <a:bodyPr>
            <a:normAutofit fontScale="85000" lnSpcReduction="20000"/>
          </a:bodyPr>
          <a:lstStyle/>
          <a:p>
            <a:pPr algn="ctr"/>
            <a:r>
              <a:rPr lang="es-AR" b="1" dirty="0"/>
              <a:t>Si en algún momento de esta charla te sentiste reflejado/a, ya sea por las experiencias positivas o por los desafíos que mencionamos...</a:t>
            </a:r>
            <a:br>
              <a:rPr lang="es-AR" dirty="0"/>
            </a:br>
            <a:r>
              <a:rPr lang="es-AR" i="1" dirty="0"/>
              <a:t>Quizás sea una señal de que el cambio ya está en marcha dentro de ti.</a:t>
            </a:r>
          </a:p>
          <a:p>
            <a:pPr algn="ctr"/>
            <a:r>
              <a:rPr lang="es-AR" b="1" dirty="0"/>
              <a:t>Si en algún momento te viste a ti mismo/a en las intervenciones que discutimos...</a:t>
            </a:r>
            <a:br>
              <a:rPr lang="es-AR" dirty="0"/>
            </a:br>
            <a:r>
              <a:rPr lang="es-AR" i="1" dirty="0"/>
              <a:t>Tal vez sea hora de cuestionarnos más profundamente, de reconocer las oportunidades de transformación que hemos dejado pasar.</a:t>
            </a:r>
          </a:p>
          <a:p>
            <a:pPr algn="ctr"/>
            <a:r>
              <a:rPr lang="es-AR" b="1" dirty="0"/>
              <a:t>Si en algún momento coincidiste o no con las estadísticas y situaciones presentadas...</a:t>
            </a:r>
            <a:br>
              <a:rPr lang="es-AR" dirty="0"/>
            </a:br>
            <a:r>
              <a:rPr lang="es-AR" i="1" dirty="0"/>
              <a:t>Eso nos recuerda que la realidad no es absoluta, y que está en nuestras manos moldearla para que beneficie a cada uno de nuestros estudiantes</a:t>
            </a:r>
            <a:r>
              <a:rPr lang="es-AR" dirty="0"/>
              <a:t>.</a:t>
            </a:r>
          </a:p>
          <a:p>
            <a:pPr algn="ctr"/>
            <a:r>
              <a:rPr lang="es-AR" b="1" dirty="0"/>
              <a:t>Pero AHORA, no podemos volver mañana al aula y esperar resultados diferentes si seguimos aplicando las mismas prácticas que hemos repetido por décadas.</a:t>
            </a:r>
            <a:br>
              <a:rPr lang="es-AR" dirty="0"/>
            </a:br>
            <a:r>
              <a:rPr lang="es-AR" i="1" dirty="0"/>
              <a:t>El cambio no es un evento futuro, es una decisión presente.</a:t>
            </a:r>
          </a:p>
          <a:p>
            <a:pPr algn="ctr"/>
            <a:r>
              <a:rPr lang="es-AR" i="1" dirty="0"/>
              <a:t>Enseñar es un profundo acto de generosidad…</a:t>
            </a:r>
          </a:p>
          <a:p>
            <a:pPr algn="ctr"/>
            <a:r>
              <a:rPr lang="es-AR" i="1" dirty="0"/>
              <a:t> Lo que hagamos a partir de hoy será lo que definirá el mañana de nuestra educación.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7768019F-E0D4-A725-7685-ACF1044ABED2}"/>
              </a:ext>
            </a:extLst>
          </p:cNvPr>
          <p:cNvSpPr txBox="1"/>
          <p:nvPr/>
        </p:nvSpPr>
        <p:spPr>
          <a:xfrm>
            <a:off x="6826469" y="593760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AR" dirty="0"/>
              <a:t>GRACIAS por inscribirte y regalarme tu tiempo!</a:t>
            </a:r>
          </a:p>
        </p:txBody>
      </p:sp>
    </p:spTree>
    <p:extLst>
      <p:ext uri="{BB962C8B-B14F-4D97-AF65-F5344CB8AC3E}">
        <p14:creationId xmlns:p14="http://schemas.microsoft.com/office/powerpoint/2010/main" val="4252165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75" name="Rectangle 7174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73FCE09-63E2-ED83-9E00-F6097AF11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0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Conectamos</a:t>
            </a:r>
            <a:r>
              <a:rPr lang="en-US" sz="3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!!</a:t>
            </a:r>
            <a:br>
              <a:rPr lang="en-US" sz="3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30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Compartimos</a:t>
            </a:r>
            <a:r>
              <a:rPr lang="en-US" sz="3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!!!</a:t>
            </a:r>
            <a:br>
              <a:rPr lang="en-US" sz="3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3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					</a:t>
            </a:r>
            <a:r>
              <a:rPr lang="en-US" sz="30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Transformemos</a:t>
            </a:r>
            <a:r>
              <a:rPr lang="en-US" sz="3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!!!!!</a:t>
            </a:r>
          </a:p>
        </p:txBody>
      </p:sp>
      <p:sp>
        <p:nvSpPr>
          <p:cNvPr id="7177" name="Rectangle 7176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179" name="Rectangle 7178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7170" name="Picture 2" descr="Gracias Marcador Azul Foto de stock y más banco de imágenes de Thank You -  Frase corta en inglés - Thank You - Frase corta en inglés, Gratitud,  Cultura española - iStock">
            <a:extLst>
              <a:ext uri="{FF2B5EF4-FFF2-40B4-BE49-F238E27FC236}">
                <a16:creationId xmlns:a16="http://schemas.microsoft.com/office/drawing/2014/main" id="{EC1C8903-535E-3FD6-6A18-8F8BE6FBB3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18608" y="1309081"/>
            <a:ext cx="6846363" cy="4555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D402C0C2-A7A9-15F3-64DA-E190626AE8DC}"/>
              </a:ext>
            </a:extLst>
          </p:cNvPr>
          <p:cNvSpPr txBox="1"/>
          <p:nvPr/>
        </p:nvSpPr>
        <p:spPr>
          <a:xfrm>
            <a:off x="5118608" y="586502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800" dirty="0">
                <a:latin typeface="Bradley Hand" pitchFamily="2" charset="77"/>
              </a:rPr>
              <a:t>Mg. Ing. Viviana Cappello</a:t>
            </a:r>
          </a:p>
        </p:txBody>
      </p:sp>
    </p:spTree>
    <p:extLst>
      <p:ext uri="{BB962C8B-B14F-4D97-AF65-F5344CB8AC3E}">
        <p14:creationId xmlns:p14="http://schemas.microsoft.com/office/powerpoint/2010/main" val="1756919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1F4E43-6175-5A3C-5D92-C5DADCF856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10497" y="1814340"/>
            <a:ext cx="9144000" cy="2387600"/>
          </a:xfrm>
        </p:spPr>
        <p:txBody>
          <a:bodyPr>
            <a:noAutofit/>
          </a:bodyPr>
          <a:lstStyle/>
          <a:p>
            <a:r>
              <a:rPr lang="es-AR" sz="4000" i="1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"Es que este tema es complicado para ustedes"</a:t>
            </a:r>
            <a:endParaRPr lang="es-AR" sz="16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5670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1F4E43-6175-5A3C-5D92-C5DADCF856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04605"/>
            <a:ext cx="9144000" cy="1448789"/>
          </a:xfrm>
        </p:spPr>
        <p:txBody>
          <a:bodyPr>
            <a:noAutofit/>
          </a:bodyPr>
          <a:lstStyle/>
          <a:p>
            <a:pPr lvl="0" algn="l">
              <a:buSzPts val="1000"/>
              <a:tabLst>
                <a:tab pos="457200" algn="l"/>
              </a:tabLst>
            </a:pPr>
            <a:r>
              <a:rPr lang="es-AR" sz="3600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“No soy tu amigo, soy tu profesor”</a:t>
            </a:r>
            <a:endParaRPr lang="es-AR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9094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1F4E43-6175-5A3C-5D92-C5DADCF856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04605"/>
            <a:ext cx="9144000" cy="1448789"/>
          </a:xfrm>
        </p:spPr>
        <p:txBody>
          <a:bodyPr>
            <a:noAutofit/>
          </a:bodyPr>
          <a:lstStyle/>
          <a:p>
            <a:pPr lvl="0" algn="l">
              <a:buSzPts val="1000"/>
              <a:tabLst>
                <a:tab pos="457200" algn="l"/>
              </a:tabLst>
            </a:pPr>
            <a:r>
              <a:rPr lang="es-AR" sz="3600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“y</a:t>
            </a:r>
            <a:r>
              <a:rPr lang="es-AR" sz="3600" kern="100" dirty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….</a:t>
            </a:r>
            <a:r>
              <a:rPr lang="es-AR" sz="3600" kern="100" dirty="0" err="1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sos</a:t>
            </a:r>
            <a:r>
              <a:rPr lang="es-AR" sz="3600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rubia.......”</a:t>
            </a:r>
            <a:endParaRPr lang="es-AR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754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1F4E43-6175-5A3C-5D92-C5DADCF856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56509" y="2624447"/>
            <a:ext cx="9144000" cy="1262796"/>
          </a:xfrm>
        </p:spPr>
        <p:txBody>
          <a:bodyPr>
            <a:noAutofit/>
          </a:bodyPr>
          <a:lstStyle/>
          <a:p>
            <a:pPr lvl="0" algn="l">
              <a:buSzPts val="1000"/>
              <a:tabLst>
                <a:tab pos="457200" algn="l"/>
              </a:tabLst>
            </a:pPr>
            <a:br>
              <a:rPr lang="es-AR" sz="4800" kern="100" dirty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r>
              <a:rPr lang="es-AR" sz="4800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"Así se ha hecho siempre.”</a:t>
            </a:r>
            <a:endParaRPr lang="es-AR" sz="7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3046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1F4E43-6175-5A3C-5D92-C5DADCF856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517568"/>
            <a:ext cx="9144000" cy="2090057"/>
          </a:xfrm>
        </p:spPr>
        <p:txBody>
          <a:bodyPr>
            <a:noAutofit/>
          </a:bodyPr>
          <a:lstStyle/>
          <a:p>
            <a:pPr lvl="0" algn="l">
              <a:buSzPts val="1000"/>
              <a:tabLst>
                <a:tab pos="457200" algn="l"/>
              </a:tabLst>
            </a:pPr>
            <a:br>
              <a:rPr lang="es-AR" sz="4400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br>
              <a:rPr lang="es-AR" sz="4400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br>
              <a:rPr lang="es-AR" sz="4400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r>
              <a:rPr lang="es-AR" sz="4400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"Si no lo </a:t>
            </a:r>
            <a:r>
              <a:rPr lang="es-AR" sz="4400" kern="100" dirty="0" err="1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entendés</a:t>
            </a:r>
            <a:r>
              <a:rPr lang="es-AR" sz="4400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es porque no prestas atención</a:t>
            </a:r>
            <a:r>
              <a:rPr lang="es-AR" sz="4400" kern="100" dirty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!!!</a:t>
            </a:r>
            <a:br>
              <a:rPr lang="es-AR" sz="4400" kern="100" dirty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r>
              <a:rPr lang="es-AR" sz="4400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si te acordaras lo que yo dije podrías repetirlo textual..."</a:t>
            </a:r>
            <a:endParaRPr lang="es-AR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8441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Rectangle 1032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 descr="Frases de volar y soñar – GORILLAK">
            <a:extLst>
              <a:ext uri="{FF2B5EF4-FFF2-40B4-BE49-F238E27FC236}">
                <a16:creationId xmlns:a16="http://schemas.microsoft.com/office/drawing/2014/main" id="{D57B5E08-5D95-3801-A9F7-DB569A854F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8D0C19D-6421-2E64-501A-DF0A0B5AE2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8070" y="330458"/>
            <a:ext cx="8800072" cy="53451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AR" kern="100" dirty="0">
                <a:solidFill>
                  <a:srgbClr val="FFFFFF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¿Cuántas veces hemos escuchado frases como esas? 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9D1C8B8A-779F-86A1-B92A-2C9A0EEE1449}"/>
              </a:ext>
            </a:extLst>
          </p:cNvPr>
          <p:cNvSpPr txBox="1"/>
          <p:nvPr/>
        </p:nvSpPr>
        <p:spPr>
          <a:xfrm>
            <a:off x="418070" y="1335899"/>
            <a:ext cx="667470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s-AR" sz="2800" kern="100" dirty="0">
                <a:solidFill>
                  <a:srgbClr val="FFFFFF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Comentarios que, aunque no lo creamos, pueden marcar de manera irreversible el futuro de un/a estudiante. 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AA68CE11-74C4-2842-CEE8-F17AB06CB16C}"/>
              </a:ext>
            </a:extLst>
          </p:cNvPr>
          <p:cNvSpPr txBox="1"/>
          <p:nvPr/>
        </p:nvSpPr>
        <p:spPr>
          <a:xfrm>
            <a:off x="7546427" y="3915533"/>
            <a:ext cx="4121439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s-AR" sz="2800" kern="100" dirty="0">
                <a:solidFill>
                  <a:srgbClr val="FFFFFF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Frases desafortunadas que transmiten límites en lugar de posibilidades. 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5E48B1D8-7017-5D23-EBD1-782794BD3115}"/>
              </a:ext>
            </a:extLst>
          </p:cNvPr>
          <p:cNvSpPr txBox="1"/>
          <p:nvPr/>
        </p:nvSpPr>
        <p:spPr>
          <a:xfrm>
            <a:off x="1099752" y="5915109"/>
            <a:ext cx="1037967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s-AR" sz="2800" kern="100" dirty="0">
                <a:solidFill>
                  <a:srgbClr val="FFFFFF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Frases que, sin querer, cortan las alas de quienes buscan volar.</a:t>
            </a:r>
          </a:p>
        </p:txBody>
      </p:sp>
    </p:spTree>
    <p:extLst>
      <p:ext uri="{BB962C8B-B14F-4D97-AF65-F5344CB8AC3E}">
        <p14:creationId xmlns:p14="http://schemas.microsoft.com/office/powerpoint/2010/main" val="26809134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6" grpId="0"/>
      <p:bldP spid="8" grpId="0"/>
    </p:bld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963</TotalTime>
  <Words>1343</Words>
  <Application>Microsoft Macintosh PowerPoint</Application>
  <PresentationFormat>Panorámica</PresentationFormat>
  <Paragraphs>106</Paragraphs>
  <Slides>31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31</vt:i4>
      </vt:variant>
    </vt:vector>
  </HeadingPairs>
  <TitlesOfParts>
    <vt:vector size="40" baseType="lpstr">
      <vt:lpstr>Abadi MT Condensed Light</vt:lpstr>
      <vt:lpstr>Aptos</vt:lpstr>
      <vt:lpstr>Aptos Display</vt:lpstr>
      <vt:lpstr>Arial</vt:lpstr>
      <vt:lpstr>Bradley Hand</vt:lpstr>
      <vt:lpstr>Calibri</vt:lpstr>
      <vt:lpstr>Google Sans</vt:lpstr>
      <vt:lpstr>Verdana</vt:lpstr>
      <vt:lpstr>Tema de Office</vt:lpstr>
      <vt:lpstr>Presentación de PowerPoint</vt:lpstr>
      <vt:lpstr>“No todos pueden aprender esto, mejor dedícate a otra cosa”. </vt:lpstr>
      <vt:lpstr>"Esto no te va a servir para nada en la vida real, pero igual tenés que aprenderlo"</vt:lpstr>
      <vt:lpstr>"Es que este tema es complicado para ustedes"</vt:lpstr>
      <vt:lpstr>“No soy tu amigo, soy tu profesor”</vt:lpstr>
      <vt:lpstr>“y, ….sos rubia.......”</vt:lpstr>
      <vt:lpstr> "Así se ha hecho siempre.”</vt:lpstr>
      <vt:lpstr>   "Si no lo entendés, es porque no prestas atención!!! si te acordaras lo que yo dije podrías repetirlo textual..."</vt:lpstr>
      <vt:lpstr>Presentación de PowerPoint</vt:lpstr>
      <vt:lpstr>Presentación de PowerPoint</vt:lpstr>
      <vt:lpstr>Presentación de PowerPoint</vt:lpstr>
      <vt:lpstr>Presentación de PowerPoint</vt:lpstr>
      <vt:lpstr>Conecta – Comparte – Transforma:  la competencia del futuro</vt:lpstr>
      <vt:lpstr>Experiencias de puertas adentro</vt:lpstr>
      <vt:lpstr>Interdisciplina</vt:lpstr>
      <vt:lpstr>Presentación de PowerPoint</vt:lpstr>
      <vt:lpstr>Presentación de PowerPoint</vt:lpstr>
      <vt:lpstr>Presentación de PowerPoint</vt:lpstr>
      <vt:lpstr>Tecnologías para el aula</vt:lpstr>
      <vt:lpstr>Presentación de PowerPoint</vt:lpstr>
      <vt:lpstr>Experiencias puertas afuera</vt:lpstr>
      <vt:lpstr>Experiencia piloto 2023</vt:lpstr>
      <vt:lpstr>Presentación de PowerPoint</vt:lpstr>
      <vt:lpstr>Presentación de PowerPoint</vt:lpstr>
      <vt:lpstr>Presentación de PowerPoint</vt:lpstr>
      <vt:lpstr>Presentación de PowerPoint</vt:lpstr>
      <vt:lpstr>Experiencia que se replica en :  - TDF (módulos) - La Rioja (completa) - Chubut (módulos)  </vt:lpstr>
      <vt:lpstr>Presentación de PowerPoint</vt:lpstr>
      <vt:lpstr>Presentación de PowerPoint</vt:lpstr>
      <vt:lpstr>Presentación de PowerPoint</vt:lpstr>
      <vt:lpstr>Conectamos!! Compartimos!!!       Transformemos!!!!!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Carlos Chiozzi</dc:creator>
  <cp:lastModifiedBy>Viviana Beatriz Cappello</cp:lastModifiedBy>
  <cp:revision>16</cp:revision>
  <dcterms:created xsi:type="dcterms:W3CDTF">2024-09-11T11:28:48Z</dcterms:created>
  <dcterms:modified xsi:type="dcterms:W3CDTF">2024-09-23T22:24:02Z</dcterms:modified>
</cp:coreProperties>
</file>